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38"/>
  </p:notesMasterIdLst>
  <p:handoutMasterIdLst>
    <p:handoutMasterId r:id="rId39"/>
  </p:handoutMasterIdLst>
  <p:sldIdLst>
    <p:sldId id="379" r:id="rId2"/>
    <p:sldId id="380" r:id="rId3"/>
    <p:sldId id="435" r:id="rId4"/>
    <p:sldId id="436" r:id="rId5"/>
    <p:sldId id="465" r:id="rId6"/>
    <p:sldId id="466" r:id="rId7"/>
    <p:sldId id="468" r:id="rId8"/>
    <p:sldId id="467" r:id="rId9"/>
    <p:sldId id="439" r:id="rId10"/>
    <p:sldId id="437" r:id="rId11"/>
    <p:sldId id="438" r:id="rId12"/>
    <p:sldId id="440" r:id="rId13"/>
    <p:sldId id="441" r:id="rId14"/>
    <p:sldId id="445" r:id="rId15"/>
    <p:sldId id="442" r:id="rId16"/>
    <p:sldId id="448" r:id="rId17"/>
    <p:sldId id="449" r:id="rId18"/>
    <p:sldId id="443" r:id="rId19"/>
    <p:sldId id="444" r:id="rId20"/>
    <p:sldId id="447" r:id="rId21"/>
    <p:sldId id="446" r:id="rId22"/>
    <p:sldId id="459" r:id="rId23"/>
    <p:sldId id="450" r:id="rId24"/>
    <p:sldId id="453" r:id="rId25"/>
    <p:sldId id="451" r:id="rId26"/>
    <p:sldId id="452" r:id="rId27"/>
    <p:sldId id="454" r:id="rId28"/>
    <p:sldId id="455" r:id="rId29"/>
    <p:sldId id="460" r:id="rId30"/>
    <p:sldId id="461" r:id="rId31"/>
    <p:sldId id="462" r:id="rId32"/>
    <p:sldId id="463" r:id="rId33"/>
    <p:sldId id="464" r:id="rId34"/>
    <p:sldId id="456" r:id="rId35"/>
    <p:sldId id="457" r:id="rId36"/>
    <p:sldId id="458"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3701DB7-2493-4800-913D-795600A0BFC2}" type="slidenum">
              <a:rPr lang="fa-IR"/>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FFD4E128-7184-4205-8813-59D4F458A847}" type="slidenum">
              <a:rPr lang="fa-IR"/>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AC9911E-D0E6-4DA3-895F-507EB65F45D3}" type="slidenum">
              <a:rPr lang="fa-IR" smtClean="0"/>
              <a:pPr/>
              <a:t>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10</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12</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19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AC9911E-D0E6-4DA3-895F-507EB65F45D3}" type="slidenum">
              <a:rPr lang="fa-IR" smtClean="0"/>
              <a:pPr/>
              <a:t>2</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20</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22</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29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AC9911E-D0E6-4DA3-895F-507EB65F45D3}" type="slidenum">
              <a:rPr lang="fa-IR" smtClean="0"/>
              <a:pPr/>
              <a:t>3</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30</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32</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36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373EBC5-3440-4253-8BA4-A2EBBBA514EB}" type="slidenum">
              <a:rPr lang="fa-IR" smtClean="0"/>
              <a:pPr/>
              <a:t>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p>
            </p:txBody>
          </p:sp>
        </p:grpSp>
      </p:grpSp>
      <p:sp>
        <p:nvSpPr>
          <p:cNvPr id="297995"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2979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F9376D73-379C-4465-8CC9-094032C47EEA}" type="slidenum">
              <a:rPr lang="fa-IR"/>
              <a:pPr>
                <a:defRPr/>
              </a:pPr>
              <a:t>‹#›</a:t>
            </a:fld>
            <a:endParaRPr lang="en-US"/>
          </a:p>
        </p:txBody>
      </p:sp>
    </p:spTree>
  </p:cSld>
  <p:clrMapOvr>
    <a:masterClrMapping/>
  </p:clrMapOvr>
  <p:transition>
    <p:cover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3A738EB-F1FC-4D85-9D62-702D7516E16E}" type="slidenum">
              <a:rPr lang="fa-IR"/>
              <a:pPr>
                <a:defRPr/>
              </a:pPr>
              <a:t>‹#›</a:t>
            </a:fld>
            <a:endParaRPr lang="en-US"/>
          </a:p>
        </p:txBody>
      </p:sp>
    </p:spTree>
  </p:cSld>
  <p:clrMapOvr>
    <a:masterClrMapping/>
  </p:clrMapOvr>
  <p:transition>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23AC30D7-3621-4B30-9FB9-9C119B47B7B7}" type="slidenum">
              <a:rPr lang="fa-IR"/>
              <a:pPr>
                <a:defRPr/>
              </a:pPr>
              <a:t>‹#›</a:t>
            </a:fld>
            <a:endParaRPr lang="en-US"/>
          </a:p>
        </p:txBody>
      </p:sp>
    </p:spTree>
  </p:cSld>
  <p:clrMapOvr>
    <a:masterClrMapping/>
  </p:clrMapOvr>
  <p:transition>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8300B90-4748-4C42-8B39-17E638171EEE}" type="slidenum">
              <a:rPr lang="fa-IR"/>
              <a:pPr>
                <a:defRPr/>
              </a:pPr>
              <a:t>‹#›</a:t>
            </a:fld>
            <a:endParaRPr lang="en-US"/>
          </a:p>
        </p:txBody>
      </p:sp>
    </p:spTree>
  </p:cSld>
  <p:clrMapOvr>
    <a:masterClrMapping/>
  </p:clrMapOvr>
  <p:transition>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30B73D4-6415-490B-B055-D8198BA8EADC}" type="slidenum">
              <a:rPr lang="fa-IR"/>
              <a:pPr>
                <a:defRPr/>
              </a:pPr>
              <a:t>‹#›</a:t>
            </a:fld>
            <a:endParaRPr lang="en-US"/>
          </a:p>
        </p:txBody>
      </p:sp>
    </p:spTree>
  </p:cSld>
  <p:clrMapOvr>
    <a:masterClrMapping/>
  </p:clrMapOvr>
  <p:transition>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3FC5A81-A59E-4D3D-BAB2-5D89ACBB01CD}" type="slidenum">
              <a:rPr lang="fa-IR"/>
              <a:pPr>
                <a:defRPr/>
              </a:pPr>
              <a:t>‹#›</a:t>
            </a:fld>
            <a:endParaRPr lang="en-US"/>
          </a:p>
        </p:txBody>
      </p:sp>
    </p:spTree>
  </p:cSld>
  <p:clrMapOvr>
    <a:masterClrMapping/>
  </p:clrMapOvr>
  <p:transition>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872AB7A1-4793-4923-A8FF-6B5D8E366652}" type="slidenum">
              <a:rPr lang="fa-IR"/>
              <a:pPr>
                <a:defRPr/>
              </a:pPr>
              <a:t>‹#›</a:t>
            </a:fld>
            <a:endParaRPr lang="en-US"/>
          </a:p>
        </p:txBody>
      </p:sp>
    </p:spTree>
  </p:cSld>
  <p:clrMapOvr>
    <a:masterClrMapping/>
  </p:clrMapOvr>
  <p:transition>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B8EEA818-EDD7-495B-AC31-382EBA663A7A}" type="slidenum">
              <a:rPr lang="fa-IR"/>
              <a:pPr>
                <a:defRPr/>
              </a:pPr>
              <a:t>‹#›</a:t>
            </a:fld>
            <a:endParaRPr lang="en-US"/>
          </a:p>
        </p:txBody>
      </p:sp>
    </p:spTree>
  </p:cSld>
  <p:clrMapOvr>
    <a:masterClrMapping/>
  </p:clrMapOvr>
  <p:transition>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526CD017-1928-4240-88B3-CDEAC35369D7}" type="slidenum">
              <a:rPr lang="fa-IR"/>
              <a:pPr>
                <a:defRPr/>
              </a:pPr>
              <a:t>‹#›</a:t>
            </a:fld>
            <a:endParaRPr lang="en-US"/>
          </a:p>
        </p:txBody>
      </p:sp>
    </p:spTree>
  </p:cSld>
  <p:clrMapOvr>
    <a:masterClrMapping/>
  </p:clrMapOvr>
  <p:transition>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96A7EA18-7DBB-4707-A25B-E9C635C12B32}" type="slidenum">
              <a:rPr lang="fa-IR"/>
              <a:pPr>
                <a:defRPr/>
              </a:pPr>
              <a:t>‹#›</a:t>
            </a:fld>
            <a:endParaRPr lang="en-US"/>
          </a:p>
        </p:txBody>
      </p:sp>
    </p:spTree>
  </p:cSld>
  <p:clrMapOvr>
    <a:masterClrMapping/>
  </p:clrMapOvr>
  <p:transition>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E6F282F-7D2B-4699-A7EB-D6BC04A6B59B}" type="slidenum">
              <a:rPr lang="fa-IR"/>
              <a:pPr>
                <a:defRPr/>
              </a:pPr>
              <a:t>‹#›</a:t>
            </a:fld>
            <a:endParaRPr lang="en-US"/>
          </a:p>
        </p:txBody>
      </p:sp>
    </p:spTree>
  </p:cSld>
  <p:clrMapOvr>
    <a:masterClrMapping/>
  </p:clrMapOvr>
  <p:transition>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29696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29696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29696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p>
            </p:txBody>
          </p:sp>
        </p:grpSp>
      </p:grpSp>
      <p:sp>
        <p:nvSpPr>
          <p:cNvPr id="29696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696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69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p>
        </p:txBody>
      </p:sp>
      <p:sp>
        <p:nvSpPr>
          <p:cNvPr id="2969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2969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B70D9F36-337B-4EC7-AB1F-DADEC97EA37F}" type="slidenum">
              <a:rPr lang="fa-IR"/>
              <a:pPr>
                <a:defRPr/>
              </a:pPr>
              <a:t>‹#›</a:t>
            </a:fld>
            <a:endParaRPr lang="en-US"/>
          </a:p>
        </p:txBody>
      </p:sp>
      <p:sp>
        <p:nvSpPr>
          <p:cNvPr id="29697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47"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96967"/>
                                        </p:tgtEl>
                                        <p:attrNameLst>
                                          <p:attrName>style.visibility</p:attrName>
                                        </p:attrNameLst>
                                      </p:cBhvr>
                                      <p:to>
                                        <p:strVal val="visible"/>
                                      </p:to>
                                    </p:set>
                                    <p:anim calcmode="lin" valueType="num">
                                      <p:cBhvr>
                                        <p:cTn id="7" dur="2000" fill="hold"/>
                                        <p:tgtEl>
                                          <p:spTgt spid="296967"/>
                                        </p:tgtEl>
                                        <p:attrNameLst>
                                          <p:attrName>ppt_w</p:attrName>
                                        </p:attrNameLst>
                                      </p:cBhvr>
                                      <p:tavLst>
                                        <p:tav tm="0">
                                          <p:val>
                                            <p:strVal val="#ppt_w*2.5"/>
                                          </p:val>
                                        </p:tav>
                                        <p:tav tm="100000">
                                          <p:val>
                                            <p:strVal val="#ppt_w"/>
                                          </p:val>
                                        </p:tav>
                                      </p:tavLst>
                                    </p:anim>
                                    <p:anim calcmode="lin" valueType="num">
                                      <p:cBhvr>
                                        <p:cTn id="8" dur="2000" fill="hold"/>
                                        <p:tgtEl>
                                          <p:spTgt spid="296967"/>
                                        </p:tgtEl>
                                        <p:attrNameLst>
                                          <p:attrName>ppt_h</p:attrName>
                                        </p:attrNameLst>
                                      </p:cBhvr>
                                      <p:tavLst>
                                        <p:tav tm="0">
                                          <p:val>
                                            <p:strVal val="#ppt_h"/>
                                          </p:val>
                                        </p:tav>
                                        <p:tav tm="100000">
                                          <p:val>
                                            <p:strVal val="#ppt_h"/>
                                          </p:val>
                                        </p:tav>
                                      </p:tavLst>
                                    </p:anim>
                                    <p:anim calcmode="lin" valueType="num">
                                      <p:cBhvr>
                                        <p:cTn id="9" dur="2000" fill="hold"/>
                                        <p:tgtEl>
                                          <p:spTgt spid="296967"/>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96967"/>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9696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68">
                                            <p:txEl>
                                              <p:pRg st="0" end="0"/>
                                            </p:txEl>
                                          </p:spTgt>
                                        </p:tgtEl>
                                        <p:attrNameLst>
                                          <p:attrName>style.visibility</p:attrName>
                                        </p:attrNameLst>
                                      </p:cBhvr>
                                      <p:to>
                                        <p:strVal val="visible"/>
                                      </p:to>
                                    </p:set>
                                    <p:animEffect transition="in" filter="wipe(left)">
                                      <p:cBhvr>
                                        <p:cTn id="16" dur="500"/>
                                        <p:tgtEl>
                                          <p:spTgt spid="296968">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96968">
                                            <p:txEl>
                                              <p:pRg st="1" end="1"/>
                                            </p:txEl>
                                          </p:spTgt>
                                        </p:tgtEl>
                                        <p:attrNameLst>
                                          <p:attrName>style.visibility</p:attrName>
                                        </p:attrNameLst>
                                      </p:cBhvr>
                                      <p:to>
                                        <p:strVal val="visible"/>
                                      </p:to>
                                    </p:set>
                                    <p:animEffect transition="in" filter="wipe(left)">
                                      <p:cBhvr>
                                        <p:cTn id="19" dur="500"/>
                                        <p:tgtEl>
                                          <p:spTgt spid="296968">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96968">
                                            <p:txEl>
                                              <p:pRg st="2" end="2"/>
                                            </p:txEl>
                                          </p:spTgt>
                                        </p:tgtEl>
                                        <p:attrNameLst>
                                          <p:attrName>style.visibility</p:attrName>
                                        </p:attrNameLst>
                                      </p:cBhvr>
                                      <p:to>
                                        <p:strVal val="visible"/>
                                      </p:to>
                                    </p:set>
                                    <p:animEffect transition="in" filter="wipe(left)">
                                      <p:cBhvr>
                                        <p:cTn id="22" dur="500"/>
                                        <p:tgtEl>
                                          <p:spTgt spid="296968">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96968">
                                            <p:txEl>
                                              <p:pRg st="3" end="3"/>
                                            </p:txEl>
                                          </p:spTgt>
                                        </p:tgtEl>
                                        <p:attrNameLst>
                                          <p:attrName>style.visibility</p:attrName>
                                        </p:attrNameLst>
                                      </p:cBhvr>
                                      <p:to>
                                        <p:strVal val="visible"/>
                                      </p:to>
                                    </p:set>
                                    <p:animEffect transition="in" filter="wipe(left)">
                                      <p:cBhvr>
                                        <p:cTn id="25" dur="500"/>
                                        <p:tgtEl>
                                          <p:spTgt spid="296968">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6968">
                                            <p:txEl>
                                              <p:pRg st="4" end="4"/>
                                            </p:txEl>
                                          </p:spTgt>
                                        </p:tgtEl>
                                        <p:attrNameLst>
                                          <p:attrName>style.visibility</p:attrName>
                                        </p:attrNameLst>
                                      </p:cBhvr>
                                      <p:to>
                                        <p:strVal val="visible"/>
                                      </p:to>
                                    </p:set>
                                    <p:animEffect transition="in" filter="wipe(left)">
                                      <p:cBhvr>
                                        <p:cTn id="28" dur="500"/>
                                        <p:tgtEl>
                                          <p:spTgt spid="2969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7" grpId="0"/>
      <p:bldP spid="296968" grpId="0" build="p">
        <p:tmplLst>
          <p:tmpl lvl="1">
            <p:tnLst>
              <p:par>
                <p:cTn presetID="22" presetClass="entr" presetSubtype="8" fill="hold" nodeType="clickEffect">
                  <p:stCondLst>
                    <p:cond delay="0"/>
                  </p:stCondLst>
                  <p:childTnLst>
                    <p:set>
                      <p:cBhvr>
                        <p:cTn dur="1" fill="hold">
                          <p:stCondLst>
                            <p:cond delay="0"/>
                          </p:stCondLst>
                        </p:cTn>
                        <p:tgtEl>
                          <p:spTgt spid="296968"/>
                        </p:tgtEl>
                        <p:attrNameLst>
                          <p:attrName>style.visibility</p:attrName>
                        </p:attrNameLst>
                      </p:cBhvr>
                      <p:to>
                        <p:strVal val="visible"/>
                      </p:to>
                    </p:set>
                    <p:animEffect transition="in" filter="wipe(left)">
                      <p:cBhvr>
                        <p:cTn dur="500"/>
                        <p:tgtEl>
                          <p:spTgt spid="296968"/>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296968"/>
                        </p:tgtEl>
                        <p:attrNameLst>
                          <p:attrName>style.visibility</p:attrName>
                        </p:attrNameLst>
                      </p:cBhvr>
                      <p:to>
                        <p:strVal val="visible"/>
                      </p:to>
                    </p:set>
                    <p:animEffect transition="in" filter="wipe(left)">
                      <p:cBhvr>
                        <p:cTn dur="500"/>
                        <p:tgtEl>
                          <p:spTgt spid="296968"/>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296968"/>
                        </p:tgtEl>
                        <p:attrNameLst>
                          <p:attrName>style.visibility</p:attrName>
                        </p:attrNameLst>
                      </p:cBhvr>
                      <p:to>
                        <p:strVal val="visible"/>
                      </p:to>
                    </p:set>
                    <p:animEffect transition="in" filter="wipe(left)">
                      <p:cBhvr>
                        <p:cTn dur="500"/>
                        <p:tgtEl>
                          <p:spTgt spid="296968"/>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296968"/>
                        </p:tgtEl>
                        <p:attrNameLst>
                          <p:attrName>style.visibility</p:attrName>
                        </p:attrNameLst>
                      </p:cBhvr>
                      <p:to>
                        <p:strVal val="visible"/>
                      </p:to>
                    </p:set>
                    <p:animEffect transition="in" filter="wipe(left)">
                      <p:cBhvr>
                        <p:cTn dur="500"/>
                        <p:tgtEl>
                          <p:spTgt spid="296968"/>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296968"/>
                        </p:tgtEl>
                        <p:attrNameLst>
                          <p:attrName>style.visibility</p:attrName>
                        </p:attrNameLst>
                      </p:cBhvr>
                      <p:to>
                        <p:strVal val="visible"/>
                      </p:to>
                    </p:set>
                    <p:animEffect transition="in" filter="wipe(left)">
                      <p:cBhvr>
                        <p:cTn dur="500"/>
                        <p:tgtEl>
                          <p:spTgt spid="296968"/>
                        </p:tgtEl>
                      </p:cBhvr>
                    </p:animEffec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cs typeface="Arial" charset="0"/>
        </a:defRPr>
      </a:lvl2pPr>
      <a:lvl3pPr algn="l" rtl="0" eaLnBrk="0" fontAlgn="base" hangingPunct="0">
        <a:spcBef>
          <a:spcPct val="0"/>
        </a:spcBef>
        <a:spcAft>
          <a:spcPct val="0"/>
        </a:spcAft>
        <a:defRPr sz="4200">
          <a:solidFill>
            <a:schemeClr val="tx2"/>
          </a:solidFill>
          <a:latin typeface="Times New Roman" pitchFamily="18" charset="0"/>
          <a:cs typeface="Arial" charset="0"/>
        </a:defRPr>
      </a:lvl3pPr>
      <a:lvl4pPr algn="l" rtl="0" eaLnBrk="0" fontAlgn="base" hangingPunct="0">
        <a:spcBef>
          <a:spcPct val="0"/>
        </a:spcBef>
        <a:spcAft>
          <a:spcPct val="0"/>
        </a:spcAft>
        <a:defRPr sz="4200">
          <a:solidFill>
            <a:schemeClr val="tx2"/>
          </a:solidFill>
          <a:latin typeface="Times New Roman" pitchFamily="18" charset="0"/>
          <a:cs typeface="Arial" charset="0"/>
        </a:defRPr>
      </a:lvl4pPr>
      <a:lvl5pPr algn="l" rtl="0" eaLnBrk="0" fontAlgn="base" hangingPunct="0">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PhiloSemio/Peirce.OnSig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Aby_Warbu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questia.com/read/56851373?title=The%20Problem%20of%20Knowledge:%20Philosophy,%20Science,%20and%20History%20since%20Hege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amazon.com/Serpent-Femme-LEpee-Recherches-LImagination/dp/9062037887/ref=sr_1_2?s=books&amp;ie=UTF8&amp;qid=1425182158&amp;sr=1-2&amp;keywords=Gerard+Chande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mazon.com/Serpent-Femme-LEpee-Recherches-LImagination/dp/9062037887/ref=sr_1_2?s=books&amp;ie=UTF8&amp;qid=1425182158&amp;sr=1-2&amp;keywords=Gerard+Chande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C:\Users\A.P\Desktop\Library\Ancient_Semiotics-libre.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81000" y="1447800"/>
            <a:ext cx="8402638" cy="2057400"/>
          </a:xfrm>
        </p:spPr>
        <p:txBody>
          <a:bodyPr/>
          <a:lstStyle/>
          <a:p>
            <a:pPr algn="ctr" rtl="1" eaLnBrk="1" hangingPunct="1">
              <a:defRPr/>
            </a:pPr>
            <a:r>
              <a:rPr lang="fa-IR" sz="8000" b="1" dirty="0" smtClean="0">
                <a:effectLst>
                  <a:outerShdw blurRad="38100" dist="38100" dir="2700000" algn="tl">
                    <a:srgbClr val="C0C0C0"/>
                  </a:outerShdw>
                </a:effectLst>
                <a:cs typeface="Mitra" pitchFamily="2" charset="-78"/>
              </a:rPr>
              <a:t>بسم الله الرحمن الرحيم</a:t>
            </a:r>
            <a:endParaRPr lang="en-US" sz="8000" b="1" dirty="0" smtClean="0">
              <a:effectLst>
                <a:outerShdw blurRad="38100" dist="38100" dir="2700000" algn="tl">
                  <a:srgbClr val="C0C0C0"/>
                </a:outerShdw>
              </a:effectLst>
              <a:cs typeface="Mitra" pitchFamily="2" charset="-78"/>
            </a:endParaRPr>
          </a:p>
        </p:txBody>
      </p:sp>
      <p:sp>
        <p:nvSpPr>
          <p:cNvPr id="6149" name="Rectangle 5"/>
          <p:cNvSpPr>
            <a:spLocks noGrp="1" noChangeArrowheads="1"/>
          </p:cNvSpPr>
          <p:nvPr>
            <p:ph type="body" idx="1"/>
          </p:nvPr>
        </p:nvSpPr>
        <p:spPr>
          <a:xfrm>
            <a:off x="838200" y="4724400"/>
            <a:ext cx="7772400" cy="990600"/>
          </a:xfrm>
        </p:spPr>
        <p:txBody>
          <a:bodyPr/>
          <a:lstStyle/>
          <a:p>
            <a:pPr algn="ctr" rtl="1" eaLnBrk="1" hangingPunct="1">
              <a:lnSpc>
                <a:spcPct val="80000"/>
              </a:lnSpc>
              <a:buFont typeface="Wingdings" pitchFamily="2" charset="2"/>
              <a:buNone/>
              <a:defRPr/>
            </a:pPr>
            <a:endParaRPr lang="fa-IR" sz="4800" b="1" dirty="0" smtClean="0">
              <a:solidFill>
                <a:schemeClr val="tx2"/>
              </a:solidFill>
              <a:effectLst>
                <a:outerShdw blurRad="38100" dist="38100" dir="2700000" algn="tl">
                  <a:srgbClr val="C0C0C0"/>
                </a:outerShdw>
              </a:effectLst>
              <a:cs typeface="Mitra" pitchFamily="2" charset="-78"/>
            </a:endParaRPr>
          </a:p>
        </p:txBody>
      </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sz="4600" b="1" dirty="0" smtClean="0">
                <a:cs typeface="Zar" pitchFamily="2" charset="-78"/>
              </a:rPr>
              <a:t>نخستين ساخت اصطلاح</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latin typeface="+mj-lt"/>
              </a:rPr>
              <a:t>Towards the end of the seventeenth century, logic began to centre increasingly on an analysis of cognitive faculties. Such an analysis, introduced by Descartes, was carried further in the Essay concerning Human Understanding (1690) of John Locke and was the stepping-stone to what has been called 'facultative logic'. In this kind of logic the content of ideas is as important as their form, and equally important are the signs designating ideas. This not only explains why Locke equated logic with semiotics, but also gives an insight into the origins of the importance of language for later philosophy and logic.</a:t>
            </a:r>
            <a:endParaRPr lang="fr-FR" sz="2400"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z="4600" b="1" dirty="0" smtClean="0">
                <a:cs typeface="Zar" pitchFamily="2" charset="-78"/>
              </a:rPr>
              <a:t>Jean-Pierre de </a:t>
            </a:r>
            <a:r>
              <a:rPr lang="en-US" sz="4600" b="1" dirty="0" err="1" smtClean="0">
                <a:cs typeface="Zar" pitchFamily="2" charset="-78"/>
              </a:rPr>
              <a:t>Crousaz</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err="1" smtClean="0">
                <a:latin typeface="+mj-lt"/>
              </a:rPr>
              <a:t>Lausane</a:t>
            </a:r>
            <a:r>
              <a:rPr lang="en-US" sz="2400" dirty="0" smtClean="0">
                <a:latin typeface="+mj-lt"/>
              </a:rPr>
              <a:t>, 1663-1750</a:t>
            </a:r>
          </a:p>
          <a:p>
            <a:pPr algn="r" rtl="1"/>
            <a:r>
              <a:rPr lang="fa-IR" sz="3200" dirty="0" smtClean="0">
                <a:latin typeface="+mj-lt"/>
                <a:cs typeface="Badr" pitchFamily="2" charset="-78"/>
              </a:rPr>
              <a:t>متأثر از افکار لاک</a:t>
            </a:r>
            <a:endParaRPr lang="fr-FR" sz="3200" dirty="0" smtClean="0">
              <a:latin typeface="+mj-lt"/>
              <a:cs typeface="Badr" pitchFamily="2" charset="-78"/>
            </a:endParaRPr>
          </a:p>
          <a:p>
            <a:r>
              <a:rPr lang="fr-FR" i="1" dirty="0" smtClean="0">
                <a:latin typeface="+mj-lt"/>
              </a:rPr>
              <a:t>Nouvel Essai de logique</a:t>
            </a:r>
            <a:r>
              <a:rPr lang="fr-FR" dirty="0" smtClean="0">
                <a:latin typeface="+mj-lt"/>
              </a:rPr>
              <a:t> (1712) </a:t>
            </a:r>
          </a:p>
          <a:p>
            <a:r>
              <a:rPr lang="fr-FR" i="1" dirty="0" smtClean="0">
                <a:latin typeface="+mj-lt"/>
              </a:rPr>
              <a:t>Traité du beau</a:t>
            </a:r>
            <a:r>
              <a:rPr lang="fr-FR" dirty="0" smtClean="0">
                <a:latin typeface="+mj-lt"/>
              </a:rPr>
              <a:t> (1714) </a:t>
            </a:r>
          </a:p>
          <a:p>
            <a:r>
              <a:rPr lang="fr-FR" i="1" dirty="0" smtClean="0">
                <a:latin typeface="+mj-lt"/>
              </a:rPr>
              <a:t>Examen du pyrrhonisme ancien et moderne</a:t>
            </a:r>
            <a:r>
              <a:rPr lang="fr-FR" dirty="0" smtClean="0">
                <a:latin typeface="+mj-lt"/>
              </a:rPr>
              <a:t> (1733) </a:t>
            </a:r>
          </a:p>
          <a:p>
            <a:r>
              <a:rPr lang="fr-FR" i="1" dirty="0" smtClean="0">
                <a:latin typeface="+mj-lt"/>
              </a:rPr>
              <a:t>La Logique</a:t>
            </a:r>
            <a:r>
              <a:rPr lang="fr-FR" dirty="0" smtClean="0">
                <a:latin typeface="+mj-lt"/>
              </a:rPr>
              <a:t>  </a:t>
            </a:r>
            <a:r>
              <a:rPr lang="fr-FR" i="1" dirty="0" smtClean="0">
                <a:latin typeface="+mj-lt"/>
              </a:rPr>
              <a:t>ou la système de </a:t>
            </a:r>
            <a:r>
              <a:rPr lang="fr-FR" i="1" dirty="0" err="1" smtClean="0">
                <a:latin typeface="+mj-lt"/>
              </a:rPr>
              <a:t>reflexion</a:t>
            </a:r>
            <a:r>
              <a:rPr lang="fr-FR" i="1" dirty="0" smtClean="0">
                <a:latin typeface="+mj-lt"/>
              </a:rPr>
              <a:t> </a:t>
            </a:r>
            <a:r>
              <a:rPr lang="fr-FR" dirty="0" smtClean="0">
                <a:latin typeface="+mj-lt"/>
              </a:rPr>
              <a:t>(6 vols., 1741) </a:t>
            </a: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sz="4600" b="1" dirty="0" smtClean="0">
                <a:cs typeface="Zar" pitchFamily="2" charset="-78"/>
              </a:rPr>
              <a:t>قرن 19م</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en-US" sz="3200" dirty="0" smtClean="0">
                <a:latin typeface="+mj-lt"/>
              </a:rPr>
              <a:t>Charles Sanders Peirce (1839-1914)</a:t>
            </a:r>
          </a:p>
          <a:p>
            <a:endParaRPr lang="en-US" sz="3200" dirty="0" smtClean="0">
              <a:latin typeface="+mj-lt"/>
            </a:endParaRPr>
          </a:p>
          <a:p>
            <a:r>
              <a:rPr lang="en-US" sz="3200" dirty="0" smtClean="0">
                <a:latin typeface="+mj-lt"/>
              </a:rPr>
              <a:t>Studies </a:t>
            </a:r>
            <a:r>
              <a:rPr lang="en-US" sz="3200" dirty="0" smtClean="0">
                <a:latin typeface="+mj-lt"/>
              </a:rPr>
              <a:t>in Logic (1883, with colleagues)</a:t>
            </a:r>
          </a:p>
          <a:p>
            <a:r>
              <a:rPr lang="en-US" sz="3200" dirty="0" smtClean="0">
                <a:latin typeface="+mj-lt"/>
              </a:rPr>
              <a:t>On Signs: Writings on Semiotics </a:t>
            </a:r>
            <a:r>
              <a:rPr lang="en-US" sz="3200" dirty="0" smtClean="0">
                <a:latin typeface="+mj-lt"/>
                <a:hlinkClick r:id="rId3" action="ppaction://hlinkfile"/>
              </a:rPr>
              <a:t>(1991)</a:t>
            </a:r>
            <a:endParaRPr lang="en-US" sz="3200" dirty="0" smtClean="0">
              <a:latin typeface="+mj-lt"/>
            </a:endParaRPr>
          </a:p>
          <a:p>
            <a:endParaRPr lang="en-US"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sz="4600" b="1" dirty="0" smtClean="0">
                <a:cs typeface="Zar" pitchFamily="2" charset="-78"/>
              </a:rPr>
              <a:t>قرن 19م</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en-US" sz="3200" dirty="0" smtClean="0">
                <a:latin typeface="+mj-lt"/>
              </a:rPr>
              <a:t>Friedrich </a:t>
            </a:r>
            <a:r>
              <a:rPr lang="en-US" sz="3200" dirty="0" smtClean="0">
                <a:latin typeface="+mj-lt"/>
              </a:rPr>
              <a:t>Nietzsche (1844-1900)</a:t>
            </a:r>
          </a:p>
          <a:p>
            <a:r>
              <a:rPr lang="en-US" sz="3200" dirty="0" smtClean="0">
                <a:latin typeface="+mj-lt"/>
              </a:rPr>
              <a:t>‘On Truth and Lying in an Extra-Moral Sense’, </a:t>
            </a:r>
            <a:r>
              <a:rPr lang="en-US" sz="3200" i="1" dirty="0" smtClean="0">
                <a:latin typeface="+mj-lt"/>
              </a:rPr>
              <a:t>Friedrich Nietzsche on Rhetoric and Language,</a:t>
            </a:r>
            <a:r>
              <a:rPr lang="en-US" sz="3200" dirty="0" smtClean="0">
                <a:latin typeface="+mj-lt"/>
              </a:rPr>
              <a:t> ed. and trans. Sander L. Gilman, Carole Blair, and David J. Parent, New York, Oxford University Press, 1989, pp. 246-257</a:t>
            </a:r>
            <a:endParaRPr lang="fr-FR" sz="3200"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Edmund Husserl, 1859-1938</a:t>
            </a:r>
          </a:p>
        </p:txBody>
      </p:sp>
      <p:sp>
        <p:nvSpPr>
          <p:cNvPr id="5123" name="Rectangle 3"/>
          <p:cNvSpPr>
            <a:spLocks noGrp="1" noChangeArrowheads="1"/>
          </p:cNvSpPr>
          <p:nvPr>
            <p:ph type="body" idx="1"/>
          </p:nvPr>
        </p:nvSpPr>
        <p:spPr>
          <a:xfrm>
            <a:off x="1066800" y="1752600"/>
            <a:ext cx="7772400" cy="4114800"/>
          </a:xfrm>
        </p:spPr>
        <p:txBody>
          <a:bodyPr/>
          <a:lstStyle/>
          <a:p>
            <a:endParaRPr lang="en-US" sz="2400" dirty="0" smtClean="0"/>
          </a:p>
          <a:p>
            <a:r>
              <a:rPr lang="en-US" sz="3200" dirty="0" smtClean="0">
                <a:latin typeface="+mj-lt"/>
              </a:rPr>
              <a:t>Phenomenology</a:t>
            </a:r>
          </a:p>
          <a:p>
            <a:endParaRPr lang="en-US" sz="3200" dirty="0" smtClean="0">
              <a:latin typeface="+mj-lt"/>
            </a:endParaRPr>
          </a:p>
          <a:p>
            <a:r>
              <a:rPr lang="en-US" sz="3200" dirty="0" smtClean="0">
                <a:latin typeface="+mj-lt"/>
              </a:rPr>
              <a:t>Prague Circle of Linguistics</a:t>
            </a: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Ernest Cassirer, 1874-1945</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t>Hamburg, Library of the Cultural Sciences founded by </a:t>
            </a:r>
            <a:r>
              <a:rPr lang="en-US" sz="2400" dirty="0" err="1" smtClean="0">
                <a:hlinkClick r:id="rId3" tooltip="Aby Warburg"/>
              </a:rPr>
              <a:t>Aby</a:t>
            </a:r>
            <a:r>
              <a:rPr lang="en-US" sz="2400" dirty="0" smtClean="0">
                <a:hlinkClick r:id="rId3" tooltip="Aby Warburg"/>
              </a:rPr>
              <a:t> Warburg</a:t>
            </a:r>
            <a:endParaRPr lang="en-US" sz="2400" dirty="0" smtClean="0"/>
          </a:p>
          <a:p>
            <a:r>
              <a:rPr lang="en-US" sz="2400" i="1" dirty="0" smtClean="0"/>
              <a:t>Philosophy of Symbolic Forms</a:t>
            </a:r>
            <a:r>
              <a:rPr lang="en-US" sz="2400" dirty="0" smtClean="0"/>
              <a:t> (1923–1929) </a:t>
            </a:r>
          </a:p>
          <a:p>
            <a:r>
              <a:rPr lang="en-US" sz="2400" dirty="0" smtClean="0"/>
              <a:t>Man as a "symbolic animal". </a:t>
            </a:r>
          </a:p>
          <a:p>
            <a:pPr algn="r" rtl="1"/>
            <a:r>
              <a:rPr lang="fa-IR" sz="2400" dirty="0" smtClean="0"/>
              <a:t>حيوانات دنيای خود را با غريزه و حس مستقيم درمی يابند، اما انسان ها جهانی از معانی نمادين می سازند.</a:t>
            </a:r>
            <a:endParaRPr lang="en-US" sz="2400" dirty="0" smtClean="0"/>
          </a:p>
          <a:p>
            <a:pPr algn="r" rtl="1"/>
            <a:r>
              <a:rPr lang="fa-IR" sz="2400" dirty="0" smtClean="0"/>
              <a:t>علم و رياضيات از زبان طبيعی، و دين و هنر از اسطوره پديد آمده اند.</a:t>
            </a:r>
            <a:endParaRPr lang="en-US" sz="2400" dirty="0" smtClean="0"/>
          </a:p>
          <a:p>
            <a:endParaRPr lang="en-US" sz="2400" u="sng" dirty="0" smtClean="0"/>
          </a:p>
          <a:p>
            <a:r>
              <a:rPr lang="en-US" sz="2400" u="sng" dirty="0" smtClean="0"/>
              <a:t>Language</a:t>
            </a:r>
            <a:r>
              <a:rPr lang="en-US" sz="2400" dirty="0" smtClean="0"/>
              <a:t> vs. </a:t>
            </a:r>
            <a:r>
              <a:rPr lang="en-US" sz="2400" u="sng" dirty="0" smtClean="0"/>
              <a:t>myth</a:t>
            </a:r>
            <a:r>
              <a:rPr lang="en-US" sz="2400" dirty="0" smtClean="0"/>
              <a:t>.</a:t>
            </a:r>
          </a:p>
          <a:p>
            <a:endParaRPr lang="fr-FR"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Ernest Cassirer, 1874-1945</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i="1" dirty="0" smtClean="0"/>
              <a:t>The Logic of the Cultural Sciences</a:t>
            </a:r>
            <a:r>
              <a:rPr lang="en-US" sz="2400" dirty="0" smtClean="0"/>
              <a:t> (1942)</a:t>
            </a:r>
          </a:p>
          <a:p>
            <a:pPr algn="r" rtl="1"/>
            <a:r>
              <a:rPr lang="fa-IR" sz="2400" dirty="0" smtClean="0"/>
              <a:t>ارزش عينی و جهانی نه تنها در علوم، بلکه در پديده های عملی، فرهنگی، اخلاقی و زيبايی شناختی نيز قابل دستيابی است.</a:t>
            </a:r>
          </a:p>
          <a:p>
            <a:pPr algn="r" rtl="1"/>
            <a:r>
              <a:rPr lang="fa-IR" sz="2400" dirty="0" smtClean="0"/>
              <a:t>در حالی که ارزش عينی بيناذهنی در علوم طبيی از قوانين جهانیِ طبيعت مشتق می شود، در علوم فرهنگی نيز ارزش عينی بيناذهنی به نحو مشابهی تحقق دارد.</a:t>
            </a:r>
            <a:endParaRPr lang="en-US" sz="2400" dirty="0" smtClean="0"/>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Ernest Cassirer, 1874-1945</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i="1" dirty="0" smtClean="0"/>
              <a:t>Language and Myth</a:t>
            </a:r>
            <a:r>
              <a:rPr lang="en-US" sz="2400" dirty="0" smtClean="0"/>
              <a:t> (1925), English translation 1946 by Susanne K. Langer</a:t>
            </a:r>
          </a:p>
          <a:p>
            <a:r>
              <a:rPr lang="en-US" sz="2400" i="1" dirty="0" smtClean="0"/>
              <a:t>The Myth of the State</a:t>
            </a:r>
            <a:r>
              <a:rPr lang="en-US" sz="2400" dirty="0" smtClean="0"/>
              <a:t> (written and published in English) (posthumous) (1946)</a:t>
            </a:r>
          </a:p>
          <a:p>
            <a:r>
              <a:rPr lang="en-US" sz="2400" i="1" dirty="0" smtClean="0"/>
              <a:t>The Problem of Knowledge: Philosophy, Science, and History since Hegel</a:t>
            </a:r>
            <a:r>
              <a:rPr lang="en-US" sz="2400" dirty="0" smtClean="0"/>
              <a:t> (1950) (</a:t>
            </a:r>
            <a:r>
              <a:rPr lang="en-US" sz="2400" dirty="0" smtClean="0">
                <a:hlinkClick r:id="rId3"/>
              </a:rPr>
              <a:t>online edition</a:t>
            </a:r>
            <a:r>
              <a:rPr lang="en-US" sz="2400" dirty="0" smtClean="0"/>
              <a:t>)</a:t>
            </a:r>
          </a:p>
          <a:p>
            <a:r>
              <a:rPr lang="en-US" sz="2400" i="1" dirty="0" smtClean="0"/>
              <a:t>Symbol, Myth, and Culture: Essays and Lectures of Ernst Cassirer, 1935-1945</a:t>
            </a:r>
            <a:r>
              <a:rPr lang="en-US" sz="2400" dirty="0" smtClean="0"/>
              <a:t> ed. by Donald Phillip </a:t>
            </a:r>
            <a:r>
              <a:rPr lang="en-US" sz="2400" dirty="0" err="1" smtClean="0"/>
              <a:t>Verene</a:t>
            </a:r>
            <a:r>
              <a:rPr lang="en-US" sz="2400" dirty="0" smtClean="0"/>
              <a:t> (1981)</a:t>
            </a:r>
          </a:p>
          <a:p>
            <a:pPr algn="r" rtl="1"/>
            <a:endParaRPr lang="en-US" sz="2400" dirty="0" smtClean="0"/>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Gustav </a:t>
            </a:r>
            <a:r>
              <a:rPr lang="en-US" sz="4600" b="1" dirty="0" err="1" smtClean="0">
                <a:cs typeface="Zar" pitchFamily="2" charset="-78"/>
              </a:rPr>
              <a:t>Shpet</a:t>
            </a:r>
            <a:r>
              <a:rPr lang="en-US" sz="4600" b="1" dirty="0" smtClean="0">
                <a:cs typeface="Zar" pitchFamily="2" charset="-78"/>
              </a:rPr>
              <a:t>, 1879-1937</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t>#</a:t>
            </a:r>
          </a:p>
          <a:p>
            <a:endParaRPr lang="fr-FR"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Gustav </a:t>
            </a:r>
            <a:r>
              <a:rPr lang="en-US" sz="4600" b="1" dirty="0" err="1" smtClean="0">
                <a:cs typeface="Zar" pitchFamily="2" charset="-78"/>
              </a:rPr>
              <a:t>Shpet</a:t>
            </a:r>
            <a:r>
              <a:rPr lang="en-US" sz="4600" b="1" dirty="0" smtClean="0">
                <a:cs typeface="Zar" pitchFamily="2" charset="-78"/>
              </a:rPr>
              <a:t>, 1879-1937</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t>#</a:t>
            </a:r>
          </a:p>
          <a:p>
            <a:endParaRPr lang="fr-FR" dirty="0" smtClean="0">
              <a:latin typeface="+mj-lt"/>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838200" y="1447800"/>
            <a:ext cx="7793038" cy="2667000"/>
          </a:xfrm>
        </p:spPr>
        <p:txBody>
          <a:bodyPr/>
          <a:lstStyle/>
          <a:p>
            <a:pPr algn="ctr" rtl="1" eaLnBrk="1" hangingPunct="1">
              <a:defRPr/>
            </a:pPr>
            <a:r>
              <a:rPr lang="fa-IR" sz="8000" b="1" dirty="0" smtClean="0">
                <a:effectLst>
                  <a:outerShdw blurRad="38100" dist="38100" dir="2700000" algn="tl">
                    <a:srgbClr val="C0C0C0"/>
                  </a:outerShdw>
                </a:effectLst>
                <a:cs typeface="Mitra" pitchFamily="2" charset="-78"/>
              </a:rPr>
              <a:t>نسبت نشانه شناسی و فلسفه</a:t>
            </a:r>
            <a:endParaRPr lang="en-US" sz="8000" b="1" dirty="0" smtClean="0">
              <a:effectLst>
                <a:outerShdw blurRad="38100" dist="38100" dir="2700000" algn="tl">
                  <a:srgbClr val="C0C0C0"/>
                </a:outerShdw>
              </a:effectLst>
              <a:cs typeface="Mitra" pitchFamily="2" charset="-78"/>
            </a:endParaRPr>
          </a:p>
        </p:txBody>
      </p:sp>
      <p:sp>
        <p:nvSpPr>
          <p:cNvPr id="6149" name="Rectangle 5"/>
          <p:cNvSpPr>
            <a:spLocks noGrp="1" noChangeArrowheads="1"/>
          </p:cNvSpPr>
          <p:nvPr>
            <p:ph type="body" idx="1"/>
          </p:nvPr>
        </p:nvSpPr>
        <p:spPr>
          <a:xfrm>
            <a:off x="838200" y="4724400"/>
            <a:ext cx="7772400" cy="990600"/>
          </a:xfrm>
        </p:spPr>
        <p:txBody>
          <a:bodyPr/>
          <a:lstStyle/>
          <a:p>
            <a:pPr algn="ctr" rtl="1" eaLnBrk="1" hangingPunct="1">
              <a:lnSpc>
                <a:spcPct val="80000"/>
              </a:lnSpc>
              <a:buFont typeface="Wingdings" pitchFamily="2" charset="2"/>
              <a:buNone/>
              <a:defRPr/>
            </a:pPr>
            <a:r>
              <a:rPr lang="fa-IR" sz="4800" b="1" dirty="0" smtClean="0">
                <a:solidFill>
                  <a:schemeClr val="tx2"/>
                </a:solidFill>
                <a:effectLst>
                  <a:outerShdw blurRad="38100" dist="38100" dir="2700000" algn="tl">
                    <a:srgbClr val="C0C0C0"/>
                  </a:outerShdw>
                </a:effectLst>
                <a:cs typeface="Mitra" pitchFamily="2" charset="-78"/>
              </a:rPr>
              <a:t>ارائه: احمد پاکتچی</a:t>
            </a:r>
          </a:p>
          <a:p>
            <a:pPr algn="ctr" rtl="1" eaLnBrk="1" hangingPunct="1">
              <a:lnSpc>
                <a:spcPct val="80000"/>
              </a:lnSpc>
              <a:buFont typeface="Wingdings" pitchFamily="2" charset="2"/>
              <a:buNone/>
              <a:defRPr/>
            </a:pPr>
            <a:endParaRPr lang="fa-IR" sz="4800" b="1" dirty="0" smtClean="0">
              <a:solidFill>
                <a:schemeClr val="tx2"/>
              </a:solidFill>
              <a:effectLst>
                <a:outerShdw blurRad="38100" dist="38100" dir="2700000" algn="tl">
                  <a:srgbClr val="C0C0C0"/>
                </a:outerShdw>
              </a:effectLst>
              <a:latin typeface="Traditional Arabic" pitchFamily="18" charset="-78"/>
              <a:cs typeface="Traditional Arabic" pitchFamily="18" charset="-78"/>
            </a:endParaRPr>
          </a:p>
        </p:txBody>
      </p:sp>
    </p:spTree>
  </p:cSld>
  <p:clrMapOvr>
    <a:masterClrMapping/>
  </p:clrMapOvr>
  <p:transition>
    <p:cover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Maurice </a:t>
            </a:r>
            <a:r>
              <a:rPr lang="en-US" sz="4600" b="1" dirty="0" err="1" smtClean="0">
                <a:cs typeface="Zar" pitchFamily="2" charset="-78"/>
              </a:rPr>
              <a:t>Merleau-Ponty</a:t>
            </a:r>
            <a:r>
              <a:rPr lang="en-US" sz="4600" b="1" dirty="0" smtClean="0">
                <a:cs typeface="Zar" pitchFamily="2" charset="-78"/>
              </a:rPr>
              <a:t>, 1908-1961</a:t>
            </a:r>
          </a:p>
        </p:txBody>
      </p:sp>
      <p:sp>
        <p:nvSpPr>
          <p:cNvPr id="5123" name="Rectangle 3"/>
          <p:cNvSpPr>
            <a:spLocks noGrp="1" noChangeArrowheads="1"/>
          </p:cNvSpPr>
          <p:nvPr>
            <p:ph type="body" idx="1"/>
          </p:nvPr>
        </p:nvSpPr>
        <p:spPr>
          <a:xfrm>
            <a:off x="1066800" y="1752600"/>
            <a:ext cx="7772400" cy="4114800"/>
          </a:xfrm>
        </p:spPr>
        <p:txBody>
          <a:bodyPr/>
          <a:lstStyle/>
          <a:p>
            <a:endParaRPr lang="en-US" sz="2400" dirty="0" smtClean="0"/>
          </a:p>
          <a:p>
            <a:r>
              <a:rPr lang="en-US" sz="3200" dirty="0" smtClean="0">
                <a:latin typeface="+mj-lt"/>
              </a:rPr>
              <a:t>Phenomenology</a:t>
            </a:r>
          </a:p>
          <a:p>
            <a:r>
              <a:rPr lang="en-US" sz="3200" dirty="0" smtClean="0">
                <a:latin typeface="+mj-lt"/>
              </a:rPr>
              <a:t>Body and Image in Cognition: Corporeity</a:t>
            </a:r>
          </a:p>
          <a:p>
            <a:endParaRPr lang="en-US" sz="3200" dirty="0" smtClean="0">
              <a:latin typeface="+mj-lt"/>
            </a:endParaRPr>
          </a:p>
          <a:p>
            <a:r>
              <a:rPr lang="fr-FR" i="1" dirty="0" smtClean="0">
                <a:latin typeface="+mj-lt"/>
              </a:rPr>
              <a:t>Signes</a:t>
            </a:r>
            <a:r>
              <a:rPr lang="fr-FR" dirty="0" smtClean="0">
                <a:latin typeface="+mj-lt"/>
              </a:rPr>
              <a:t> (Paris: Gallimard, 1960)</a:t>
            </a:r>
          </a:p>
          <a:p>
            <a:r>
              <a:rPr lang="fr-FR" i="1" dirty="0" smtClean="0">
                <a:latin typeface="+mj-lt"/>
              </a:rPr>
              <a:t>Le Visible et l’invisible, suivi de notes de travail</a:t>
            </a:r>
            <a:r>
              <a:rPr lang="fr-FR" dirty="0" smtClean="0">
                <a:latin typeface="+mj-lt"/>
              </a:rPr>
              <a:t> </a:t>
            </a:r>
            <a:r>
              <a:rPr lang="fr-FR" dirty="0" err="1" smtClean="0">
                <a:latin typeface="+mj-lt"/>
              </a:rPr>
              <a:t>Edited</a:t>
            </a:r>
            <a:r>
              <a:rPr lang="fr-FR" dirty="0" smtClean="0">
                <a:latin typeface="+mj-lt"/>
              </a:rPr>
              <a:t> by Claude Lefort (Paris: Gallimard, 1964)</a:t>
            </a:r>
            <a:endParaRPr lang="en-US" dirty="0" smtClean="0">
              <a:latin typeface="+mj-lt"/>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err="1" smtClean="0">
                <a:cs typeface="Zar" pitchFamily="2" charset="-78"/>
              </a:rPr>
              <a:t>Algirdas</a:t>
            </a:r>
            <a:r>
              <a:rPr lang="en-US" sz="4600" b="1" dirty="0" smtClean="0">
                <a:cs typeface="Zar" pitchFamily="2" charset="-78"/>
              </a:rPr>
              <a:t> Julius </a:t>
            </a:r>
            <a:r>
              <a:rPr lang="en-US" sz="4600" b="1" dirty="0" err="1" smtClean="0">
                <a:cs typeface="Zar" pitchFamily="2" charset="-78"/>
              </a:rPr>
              <a:t>Greimas</a:t>
            </a:r>
            <a:r>
              <a:rPr lang="en-US" sz="4600" b="1" dirty="0" smtClean="0">
                <a:cs typeface="Zar" pitchFamily="2" charset="-78"/>
              </a:rPr>
              <a:t>, 1917-1992</a:t>
            </a: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t>Nietzsche, Schopenhauer</a:t>
            </a:r>
          </a:p>
          <a:p>
            <a:r>
              <a:rPr lang="en-US" sz="2400" dirty="0" err="1" smtClean="0"/>
              <a:t>Carr</a:t>
            </a:r>
            <a:r>
              <a:rPr lang="en-US" sz="2400" dirty="0" err="1" smtClean="0">
                <a:latin typeface="Times New Roman"/>
                <a:cs typeface="Times New Roman"/>
              </a:rPr>
              <a:t>ée</a:t>
            </a:r>
            <a:r>
              <a:rPr lang="en-US" sz="2400" dirty="0" smtClean="0">
                <a:latin typeface="Times New Roman"/>
                <a:cs typeface="Times New Roman"/>
              </a:rPr>
              <a:t> </a:t>
            </a:r>
            <a:r>
              <a:rPr lang="en-US" sz="2400" dirty="0" err="1" smtClean="0">
                <a:latin typeface="Times New Roman"/>
                <a:cs typeface="Times New Roman"/>
              </a:rPr>
              <a:t>sémiotique</a:t>
            </a:r>
            <a:endParaRPr lang="en-US" sz="2400" dirty="0" smtClean="0">
              <a:latin typeface="Times New Roman"/>
              <a:cs typeface="Times New Roman"/>
            </a:endParaRPr>
          </a:p>
          <a:p>
            <a:pPr algn="r" rtl="1"/>
            <a:r>
              <a:rPr lang="fa-IR" sz="2400" dirty="0" smtClean="0">
                <a:latin typeface="Times New Roman"/>
                <a:cs typeface="Times New Roman"/>
              </a:rPr>
              <a:t>نشانه شناسی جهان طبيعی</a:t>
            </a:r>
            <a:endParaRPr lang="en-US" sz="2400" dirty="0" smtClean="0"/>
          </a:p>
          <a:p>
            <a:endParaRPr lang="en-US" sz="2400" dirty="0" smtClean="0"/>
          </a:p>
          <a:p>
            <a:pPr algn="just"/>
            <a:r>
              <a:rPr lang="en-US" sz="3200" dirty="0" err="1" smtClean="0">
                <a:latin typeface="+mj-lt"/>
              </a:rPr>
              <a:t>Beliauskas</a:t>
            </a:r>
            <a:r>
              <a:rPr lang="en-US" sz="3200" dirty="0" smtClean="0">
                <a:latin typeface="+mj-lt"/>
              </a:rPr>
              <a:t>, </a:t>
            </a:r>
            <a:r>
              <a:rPr lang="en-US" sz="3200" dirty="0" err="1" smtClean="0">
                <a:latin typeface="+mj-lt"/>
              </a:rPr>
              <a:t>Žilvinas</a:t>
            </a:r>
            <a:r>
              <a:rPr lang="en-US" sz="3200" dirty="0" smtClean="0">
                <a:latin typeface="+mj-lt"/>
              </a:rPr>
              <a:t> (2001). "</a:t>
            </a:r>
            <a:r>
              <a:rPr lang="en-US" sz="3200" dirty="0" err="1" smtClean="0">
                <a:latin typeface="+mj-lt"/>
              </a:rPr>
              <a:t>Algirdas</a:t>
            </a:r>
            <a:r>
              <a:rPr lang="en-US" sz="3200" dirty="0" smtClean="0">
                <a:latin typeface="+mj-lt"/>
              </a:rPr>
              <a:t> </a:t>
            </a:r>
            <a:r>
              <a:rPr lang="en-US" sz="3200" dirty="0" err="1" smtClean="0">
                <a:latin typeface="+mj-lt"/>
              </a:rPr>
              <a:t>Greimas</a:t>
            </a:r>
            <a:r>
              <a:rPr lang="en-US" sz="3200" dirty="0" smtClean="0">
                <a:latin typeface="+mj-lt"/>
              </a:rPr>
              <a:t> in Lithuania and in the World". In </a:t>
            </a:r>
            <a:r>
              <a:rPr lang="en-US" sz="3200" dirty="0" err="1" smtClean="0">
                <a:latin typeface="+mj-lt"/>
              </a:rPr>
              <a:t>Baranova</a:t>
            </a:r>
            <a:r>
              <a:rPr lang="en-US" sz="3200" dirty="0" smtClean="0">
                <a:latin typeface="+mj-lt"/>
              </a:rPr>
              <a:t>, </a:t>
            </a:r>
            <a:r>
              <a:rPr lang="en-US" sz="3200" dirty="0" err="1" smtClean="0">
                <a:latin typeface="+mj-lt"/>
              </a:rPr>
              <a:t>Jūratė</a:t>
            </a:r>
            <a:r>
              <a:rPr lang="en-US" sz="3200" dirty="0" smtClean="0">
                <a:latin typeface="+mj-lt"/>
              </a:rPr>
              <a:t>. </a:t>
            </a:r>
            <a:r>
              <a:rPr lang="en-US" sz="3200" i="1" dirty="0" smtClean="0">
                <a:latin typeface="+mj-lt"/>
              </a:rPr>
              <a:t>Lithuanian Philosophy: Persons and Ideas</a:t>
            </a:r>
            <a:r>
              <a:rPr lang="en-US" sz="3200" dirty="0" smtClean="0">
                <a:latin typeface="+mj-lt"/>
              </a:rPr>
              <a:t>, p. 250.</a:t>
            </a:r>
            <a:endParaRPr lang="fa-IR" dirty="0" smtClean="0">
              <a:latin typeface="+mj-lt"/>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Hermeneutics</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endParaRPr lang="en-US" sz="2400" dirty="0" smtClean="0">
              <a:latin typeface="+mj-lt"/>
            </a:endParaRPr>
          </a:p>
          <a:p>
            <a:r>
              <a:rPr lang="en-US" sz="2400" dirty="0" smtClean="0">
                <a:latin typeface="+mj-lt"/>
              </a:rPr>
              <a:t>Hans-Georg </a:t>
            </a:r>
            <a:r>
              <a:rPr lang="en-US" sz="2400" dirty="0" err="1" smtClean="0">
                <a:latin typeface="+mj-lt"/>
              </a:rPr>
              <a:t>Gadamer</a:t>
            </a:r>
            <a:r>
              <a:rPr lang="en-US" sz="2400" dirty="0" smtClean="0">
                <a:latin typeface="+mj-lt"/>
              </a:rPr>
              <a:t>, 1900-2002</a:t>
            </a:r>
          </a:p>
          <a:p>
            <a:r>
              <a:rPr lang="en-US" sz="2400" dirty="0" smtClean="0">
                <a:latin typeface="+mj-lt"/>
              </a:rPr>
              <a:t>Paul </a:t>
            </a:r>
            <a:r>
              <a:rPr lang="en-US" sz="2400" dirty="0" err="1" smtClean="0">
                <a:latin typeface="+mj-lt"/>
              </a:rPr>
              <a:t>Ric</a:t>
            </a:r>
            <a:r>
              <a:rPr lang="en-US" sz="2400" dirty="0" err="1" smtClean="0">
                <a:latin typeface="+mj-lt"/>
                <a:cs typeface="Times New Roman"/>
              </a:rPr>
              <a:t>œur</a:t>
            </a:r>
            <a:r>
              <a:rPr lang="en-US" sz="2400" dirty="0" smtClean="0">
                <a:latin typeface="+mj-lt"/>
                <a:cs typeface="Times New Roman"/>
              </a:rPr>
              <a:t>, 1913-2005</a:t>
            </a:r>
          </a:p>
          <a:p>
            <a:endParaRPr lang="en-US" sz="2400" dirty="0" smtClean="0">
              <a:latin typeface="+mj-lt"/>
              <a:cs typeface="Times New Roman"/>
            </a:endParaRPr>
          </a:p>
          <a:p>
            <a:r>
              <a:rPr lang="en-US" sz="2400" dirty="0" smtClean="0">
                <a:latin typeface="+mj-lt"/>
                <a:cs typeface="Times New Roman"/>
              </a:rPr>
              <a:t>Paris School of Semiotics</a:t>
            </a:r>
            <a:endParaRPr lang="en-US" sz="2400" dirty="0" smtClean="0">
              <a:latin typeface="+mj-lt"/>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John L. Austin, 1911-1960</a:t>
            </a:r>
          </a:p>
        </p:txBody>
      </p:sp>
      <p:sp>
        <p:nvSpPr>
          <p:cNvPr id="5123" name="Rectangle 3"/>
          <p:cNvSpPr>
            <a:spLocks noGrp="1" noChangeArrowheads="1"/>
          </p:cNvSpPr>
          <p:nvPr>
            <p:ph type="body" idx="1"/>
          </p:nvPr>
        </p:nvSpPr>
        <p:spPr>
          <a:xfrm>
            <a:off x="1066800" y="1752600"/>
            <a:ext cx="7772400" cy="4114800"/>
          </a:xfrm>
        </p:spPr>
        <p:txBody>
          <a:bodyPr/>
          <a:lstStyle/>
          <a:p>
            <a:pPr algn="r" rtl="1"/>
            <a:r>
              <a:rPr lang="fa-IR" sz="2400" dirty="0" smtClean="0"/>
              <a:t>فيلسوف زبان بريتانيايی</a:t>
            </a:r>
          </a:p>
          <a:p>
            <a:pPr algn="l"/>
            <a:r>
              <a:rPr lang="en-US" sz="2400" dirty="0" smtClean="0">
                <a:latin typeface="+mj-lt"/>
                <a:cs typeface="Zar" pitchFamily="2" charset="-78"/>
              </a:rPr>
              <a:t>Pragmatics, Speech Acts Theory</a:t>
            </a:r>
            <a:endParaRPr lang="fa-IR" dirty="0" smtClean="0">
              <a:latin typeface="+mj-lt"/>
              <a:cs typeface="Zar" pitchFamily="2" charset="-78"/>
            </a:endParaRPr>
          </a:p>
          <a:p>
            <a:endParaRPr lang="fr-FR" sz="1600" i="1" dirty="0" smtClean="0">
              <a:latin typeface="+mj-lt"/>
            </a:endParaRPr>
          </a:p>
          <a:p>
            <a:r>
              <a:rPr lang="fr-FR" sz="2400" i="1" dirty="0" err="1" smtClean="0">
                <a:latin typeface="+mj-lt"/>
              </a:rPr>
              <a:t>Sense</a:t>
            </a:r>
            <a:r>
              <a:rPr lang="fr-FR" sz="2400" i="1" dirty="0" smtClean="0">
                <a:latin typeface="+mj-lt"/>
              </a:rPr>
              <a:t> and </a:t>
            </a:r>
            <a:r>
              <a:rPr lang="fr-FR" sz="2400" i="1" dirty="0" err="1" smtClean="0">
                <a:latin typeface="+mj-lt"/>
              </a:rPr>
              <a:t>Sensibilia</a:t>
            </a:r>
            <a:r>
              <a:rPr lang="fr-FR" sz="2400" dirty="0" smtClean="0">
                <a:latin typeface="+mj-lt"/>
              </a:rPr>
              <a:t>, 1962 </a:t>
            </a:r>
          </a:p>
          <a:p>
            <a:r>
              <a:rPr lang="fr-FR" sz="2400" i="1" dirty="0" smtClean="0">
                <a:latin typeface="+mj-lt"/>
              </a:rPr>
              <a:t>How to do </a:t>
            </a:r>
            <a:r>
              <a:rPr lang="fr-FR" sz="2400" i="1" dirty="0" err="1" smtClean="0">
                <a:latin typeface="+mj-lt"/>
              </a:rPr>
              <a:t>Things</a:t>
            </a:r>
            <a:r>
              <a:rPr lang="fr-FR" sz="2400" i="1" dirty="0" smtClean="0">
                <a:latin typeface="+mj-lt"/>
              </a:rPr>
              <a:t> </a:t>
            </a:r>
            <a:r>
              <a:rPr lang="fr-FR" sz="2400" i="1" dirty="0" err="1" smtClean="0">
                <a:latin typeface="+mj-lt"/>
              </a:rPr>
              <a:t>with</a:t>
            </a:r>
            <a:r>
              <a:rPr lang="fr-FR" sz="2400" i="1" dirty="0" smtClean="0">
                <a:latin typeface="+mj-lt"/>
              </a:rPr>
              <a:t> </a:t>
            </a:r>
            <a:r>
              <a:rPr lang="fr-FR" sz="2400" i="1" dirty="0" err="1" smtClean="0">
                <a:latin typeface="+mj-lt"/>
              </a:rPr>
              <a:t>Words</a:t>
            </a:r>
            <a:r>
              <a:rPr lang="fr-FR" sz="2400" i="1" dirty="0" smtClean="0">
                <a:latin typeface="+mj-lt"/>
              </a:rPr>
              <a:t>: The William James Lectures </a:t>
            </a:r>
            <a:r>
              <a:rPr lang="fr-FR" sz="2400" i="1" dirty="0" err="1" smtClean="0">
                <a:latin typeface="+mj-lt"/>
              </a:rPr>
              <a:t>delivered</a:t>
            </a:r>
            <a:r>
              <a:rPr lang="fr-FR" sz="2400" i="1" dirty="0" smtClean="0">
                <a:latin typeface="+mj-lt"/>
              </a:rPr>
              <a:t> </a:t>
            </a:r>
            <a:r>
              <a:rPr lang="fr-FR" sz="2400" i="1" dirty="0" err="1" smtClean="0">
                <a:latin typeface="+mj-lt"/>
              </a:rPr>
              <a:t>at</a:t>
            </a:r>
            <a:r>
              <a:rPr lang="fr-FR" sz="2400" i="1" dirty="0" smtClean="0">
                <a:latin typeface="+mj-lt"/>
              </a:rPr>
              <a:t> Harvard </a:t>
            </a:r>
            <a:r>
              <a:rPr lang="fr-FR" sz="2400" i="1" dirty="0" err="1" smtClean="0">
                <a:latin typeface="+mj-lt"/>
              </a:rPr>
              <a:t>University</a:t>
            </a:r>
            <a:r>
              <a:rPr lang="fr-FR" sz="2400" i="1" dirty="0" smtClean="0">
                <a:latin typeface="+mj-lt"/>
              </a:rPr>
              <a:t> in 1955</a:t>
            </a:r>
            <a:r>
              <a:rPr lang="fr-FR" sz="2400" dirty="0" smtClean="0">
                <a:latin typeface="+mj-lt"/>
              </a:rPr>
              <a:t>, 1962 </a:t>
            </a:r>
          </a:p>
          <a:p>
            <a:r>
              <a:rPr lang="fr-FR" sz="2400" i="1" dirty="0" err="1" smtClean="0">
                <a:latin typeface="+mj-lt"/>
              </a:rPr>
              <a:t>Philosophical</a:t>
            </a:r>
            <a:r>
              <a:rPr lang="fr-FR" sz="2400" i="1" dirty="0" smtClean="0">
                <a:latin typeface="+mj-lt"/>
              </a:rPr>
              <a:t> </a:t>
            </a:r>
            <a:r>
              <a:rPr lang="fr-FR" sz="2400" i="1" dirty="0" err="1" smtClean="0">
                <a:latin typeface="+mj-lt"/>
              </a:rPr>
              <a:t>Papers</a:t>
            </a:r>
            <a:r>
              <a:rPr lang="fr-FR" sz="2400" dirty="0" smtClean="0">
                <a:latin typeface="+mj-lt"/>
              </a:rPr>
              <a:t>, 1961, 1970, 1979</a:t>
            </a:r>
          </a:p>
          <a:p>
            <a:r>
              <a:rPr lang="fr-FR" sz="2400" i="1" dirty="0" err="1" smtClean="0">
                <a:latin typeface="+mj-lt"/>
              </a:rPr>
              <a:t>Philosophy</a:t>
            </a:r>
            <a:r>
              <a:rPr lang="fr-FR" sz="2400" i="1" dirty="0" smtClean="0">
                <a:latin typeface="+mj-lt"/>
              </a:rPr>
              <a:t> of </a:t>
            </a:r>
            <a:r>
              <a:rPr lang="fr-FR" sz="2400" i="1" dirty="0" err="1" smtClean="0">
                <a:latin typeface="+mj-lt"/>
              </a:rPr>
              <a:t>Language</a:t>
            </a:r>
            <a:r>
              <a:rPr lang="fr-FR" sz="2400" i="1" dirty="0" smtClean="0">
                <a:latin typeface="+mj-lt"/>
              </a:rPr>
              <a:t>: The Central </a:t>
            </a:r>
            <a:r>
              <a:rPr lang="fr-FR" sz="2400" i="1" dirty="0" err="1" smtClean="0">
                <a:latin typeface="+mj-lt"/>
              </a:rPr>
              <a:t>Topics</a:t>
            </a:r>
            <a:r>
              <a:rPr lang="fr-FR" sz="2400" dirty="0" smtClean="0">
                <a:latin typeface="+mj-lt"/>
              </a:rPr>
              <a:t> by Susana </a:t>
            </a:r>
            <a:r>
              <a:rPr lang="fr-FR" sz="2400" dirty="0" err="1" smtClean="0">
                <a:latin typeface="+mj-lt"/>
              </a:rPr>
              <a:t>Nuccetelli</a:t>
            </a:r>
            <a:r>
              <a:rPr lang="fr-FR" sz="2400" dirty="0" smtClean="0">
                <a:latin typeface="+mj-lt"/>
              </a:rPr>
              <a:t>, Gary </a:t>
            </a:r>
            <a:r>
              <a:rPr lang="fr-FR" sz="2400" dirty="0" err="1" smtClean="0">
                <a:latin typeface="+mj-lt"/>
              </a:rPr>
              <a:t>Seay</a:t>
            </a:r>
            <a:r>
              <a:rPr lang="fr-FR" sz="2400" dirty="0" smtClean="0">
                <a:latin typeface="+mj-lt"/>
              </a:rPr>
              <a:t>, J.L. Austin and Anthony </a:t>
            </a:r>
            <a:r>
              <a:rPr lang="fr-FR" sz="2400" dirty="0" err="1" smtClean="0">
                <a:latin typeface="+mj-lt"/>
              </a:rPr>
              <a:t>Brueckner</a:t>
            </a:r>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John L. Austin, 1911-1960</a:t>
            </a:r>
          </a:p>
        </p:txBody>
      </p:sp>
      <p:sp>
        <p:nvSpPr>
          <p:cNvPr id="5123" name="Rectangle 3"/>
          <p:cNvSpPr>
            <a:spLocks noGrp="1" noChangeArrowheads="1"/>
          </p:cNvSpPr>
          <p:nvPr>
            <p:ph type="body" idx="1"/>
          </p:nvPr>
        </p:nvSpPr>
        <p:spPr>
          <a:xfrm>
            <a:off x="1066800" y="1752600"/>
            <a:ext cx="7772400" cy="4114800"/>
          </a:xfrm>
        </p:spPr>
        <p:txBody>
          <a:bodyPr/>
          <a:lstStyle/>
          <a:p>
            <a:pPr algn="r" rtl="1"/>
            <a:r>
              <a:rPr lang="fa-IR" sz="2400" dirty="0" smtClean="0"/>
              <a:t>فيلسوف زبان بريتانيايی</a:t>
            </a:r>
          </a:p>
          <a:p>
            <a:pPr algn="l"/>
            <a:r>
              <a:rPr lang="en-US" sz="2400" dirty="0" smtClean="0">
                <a:latin typeface="+mj-lt"/>
                <a:cs typeface="Zar" pitchFamily="2" charset="-78"/>
              </a:rPr>
              <a:t>Pragmatics, Speech Acts Theory</a:t>
            </a:r>
            <a:endParaRPr lang="fa-IR" dirty="0" smtClean="0">
              <a:latin typeface="+mj-lt"/>
              <a:cs typeface="Zar" pitchFamily="2" charset="-78"/>
            </a:endParaRPr>
          </a:p>
          <a:p>
            <a:endParaRPr lang="fr-FR" sz="1600" i="1" dirty="0" smtClean="0">
              <a:latin typeface="+mj-lt"/>
            </a:endParaRPr>
          </a:p>
          <a:p>
            <a:r>
              <a:rPr lang="fr-FR" sz="2400" i="1" dirty="0" err="1" smtClean="0">
                <a:latin typeface="+mj-lt"/>
              </a:rPr>
              <a:t>Sense</a:t>
            </a:r>
            <a:r>
              <a:rPr lang="fr-FR" sz="2400" i="1" dirty="0" smtClean="0">
                <a:latin typeface="+mj-lt"/>
              </a:rPr>
              <a:t> and </a:t>
            </a:r>
            <a:r>
              <a:rPr lang="fr-FR" sz="2400" i="1" dirty="0" err="1" smtClean="0">
                <a:latin typeface="+mj-lt"/>
              </a:rPr>
              <a:t>Sensibilia</a:t>
            </a:r>
            <a:r>
              <a:rPr lang="fr-FR" sz="2400" dirty="0" smtClean="0">
                <a:latin typeface="+mj-lt"/>
              </a:rPr>
              <a:t>, 1962 </a:t>
            </a:r>
          </a:p>
          <a:p>
            <a:r>
              <a:rPr lang="fr-FR" sz="2400" i="1" dirty="0" smtClean="0">
                <a:latin typeface="+mj-lt"/>
              </a:rPr>
              <a:t>How to do </a:t>
            </a:r>
            <a:r>
              <a:rPr lang="fr-FR" sz="2400" i="1" dirty="0" err="1" smtClean="0">
                <a:latin typeface="+mj-lt"/>
              </a:rPr>
              <a:t>Things</a:t>
            </a:r>
            <a:r>
              <a:rPr lang="fr-FR" sz="2400" i="1" dirty="0" smtClean="0">
                <a:latin typeface="+mj-lt"/>
              </a:rPr>
              <a:t> </a:t>
            </a:r>
            <a:r>
              <a:rPr lang="fr-FR" sz="2400" i="1" dirty="0" err="1" smtClean="0">
                <a:latin typeface="+mj-lt"/>
              </a:rPr>
              <a:t>with</a:t>
            </a:r>
            <a:r>
              <a:rPr lang="fr-FR" sz="2400" i="1" dirty="0" smtClean="0">
                <a:latin typeface="+mj-lt"/>
              </a:rPr>
              <a:t> </a:t>
            </a:r>
            <a:r>
              <a:rPr lang="fr-FR" sz="2400" i="1" dirty="0" err="1" smtClean="0">
                <a:latin typeface="+mj-lt"/>
              </a:rPr>
              <a:t>Words</a:t>
            </a:r>
            <a:r>
              <a:rPr lang="fr-FR" sz="2400" i="1" dirty="0" smtClean="0">
                <a:latin typeface="+mj-lt"/>
              </a:rPr>
              <a:t>: The William James Lectures </a:t>
            </a:r>
            <a:r>
              <a:rPr lang="fr-FR" sz="2400" i="1" dirty="0" err="1" smtClean="0">
                <a:latin typeface="+mj-lt"/>
              </a:rPr>
              <a:t>delivered</a:t>
            </a:r>
            <a:r>
              <a:rPr lang="fr-FR" sz="2400" i="1" dirty="0" smtClean="0">
                <a:latin typeface="+mj-lt"/>
              </a:rPr>
              <a:t> </a:t>
            </a:r>
            <a:r>
              <a:rPr lang="fr-FR" sz="2400" i="1" dirty="0" err="1" smtClean="0">
                <a:latin typeface="+mj-lt"/>
              </a:rPr>
              <a:t>at</a:t>
            </a:r>
            <a:r>
              <a:rPr lang="fr-FR" sz="2400" i="1" dirty="0" smtClean="0">
                <a:latin typeface="+mj-lt"/>
              </a:rPr>
              <a:t> Harvard </a:t>
            </a:r>
            <a:r>
              <a:rPr lang="fr-FR" sz="2400" i="1" dirty="0" err="1" smtClean="0">
                <a:latin typeface="+mj-lt"/>
              </a:rPr>
              <a:t>University</a:t>
            </a:r>
            <a:r>
              <a:rPr lang="fr-FR" sz="2400" i="1" dirty="0" smtClean="0">
                <a:latin typeface="+mj-lt"/>
              </a:rPr>
              <a:t> in 1955</a:t>
            </a:r>
            <a:r>
              <a:rPr lang="fr-FR" sz="2400" dirty="0" smtClean="0">
                <a:latin typeface="+mj-lt"/>
              </a:rPr>
              <a:t>, 1962 </a:t>
            </a:r>
          </a:p>
          <a:p>
            <a:r>
              <a:rPr lang="fr-FR" sz="2400" i="1" dirty="0" err="1" smtClean="0">
                <a:latin typeface="+mj-lt"/>
              </a:rPr>
              <a:t>Philosophical</a:t>
            </a:r>
            <a:r>
              <a:rPr lang="fr-FR" sz="2400" i="1" dirty="0" smtClean="0">
                <a:latin typeface="+mj-lt"/>
              </a:rPr>
              <a:t> </a:t>
            </a:r>
            <a:r>
              <a:rPr lang="fr-FR" sz="2400" i="1" dirty="0" err="1" smtClean="0">
                <a:latin typeface="+mj-lt"/>
              </a:rPr>
              <a:t>Papers</a:t>
            </a:r>
            <a:r>
              <a:rPr lang="fr-FR" sz="2400" dirty="0" smtClean="0">
                <a:latin typeface="+mj-lt"/>
              </a:rPr>
              <a:t>, 1961, 1970, 1979</a:t>
            </a:r>
          </a:p>
          <a:p>
            <a:r>
              <a:rPr lang="fr-FR" sz="2400" i="1" dirty="0" err="1" smtClean="0">
                <a:latin typeface="+mj-lt"/>
              </a:rPr>
              <a:t>Philosophy</a:t>
            </a:r>
            <a:r>
              <a:rPr lang="fr-FR" sz="2400" i="1" dirty="0" smtClean="0">
                <a:latin typeface="+mj-lt"/>
              </a:rPr>
              <a:t> of </a:t>
            </a:r>
            <a:r>
              <a:rPr lang="fr-FR" sz="2400" i="1" dirty="0" err="1" smtClean="0">
                <a:latin typeface="+mj-lt"/>
              </a:rPr>
              <a:t>Language</a:t>
            </a:r>
            <a:r>
              <a:rPr lang="fr-FR" sz="2400" i="1" dirty="0" smtClean="0">
                <a:latin typeface="+mj-lt"/>
              </a:rPr>
              <a:t>: The Central </a:t>
            </a:r>
            <a:r>
              <a:rPr lang="fr-FR" sz="2400" i="1" dirty="0" err="1" smtClean="0">
                <a:latin typeface="+mj-lt"/>
              </a:rPr>
              <a:t>Topics</a:t>
            </a:r>
            <a:r>
              <a:rPr lang="fr-FR" sz="2400" dirty="0" smtClean="0">
                <a:latin typeface="+mj-lt"/>
              </a:rPr>
              <a:t> by Susana </a:t>
            </a:r>
            <a:r>
              <a:rPr lang="fr-FR" sz="2400" dirty="0" err="1" smtClean="0">
                <a:latin typeface="+mj-lt"/>
              </a:rPr>
              <a:t>Nuccetelli</a:t>
            </a:r>
            <a:r>
              <a:rPr lang="fr-FR" sz="2400" dirty="0" smtClean="0">
                <a:latin typeface="+mj-lt"/>
              </a:rPr>
              <a:t>, Gary </a:t>
            </a:r>
            <a:r>
              <a:rPr lang="fr-FR" sz="2400" dirty="0" err="1" smtClean="0">
                <a:latin typeface="+mj-lt"/>
              </a:rPr>
              <a:t>Seay</a:t>
            </a:r>
            <a:r>
              <a:rPr lang="fr-FR" sz="2400" dirty="0" smtClean="0">
                <a:latin typeface="+mj-lt"/>
              </a:rPr>
              <a:t>, J.L. Austin and Anthony </a:t>
            </a:r>
            <a:r>
              <a:rPr lang="fr-FR" sz="2400" dirty="0" err="1" smtClean="0">
                <a:latin typeface="+mj-lt"/>
              </a:rPr>
              <a:t>Brueckner</a:t>
            </a:r>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John Searle, 1932-.</a:t>
            </a:r>
          </a:p>
        </p:txBody>
      </p:sp>
      <p:sp>
        <p:nvSpPr>
          <p:cNvPr id="5123" name="Rectangle 3"/>
          <p:cNvSpPr>
            <a:spLocks noGrp="1" noChangeArrowheads="1"/>
          </p:cNvSpPr>
          <p:nvPr>
            <p:ph type="body" idx="1"/>
          </p:nvPr>
        </p:nvSpPr>
        <p:spPr>
          <a:xfrm>
            <a:off x="1066800" y="1752600"/>
            <a:ext cx="7772400" cy="4114800"/>
          </a:xfrm>
        </p:spPr>
        <p:txBody>
          <a:bodyPr/>
          <a:lstStyle/>
          <a:p>
            <a:pPr algn="r" rtl="1"/>
            <a:r>
              <a:rPr lang="fa-IR" sz="2400" dirty="0" smtClean="0"/>
              <a:t>فيلسوف زبان آمريکايی</a:t>
            </a:r>
          </a:p>
          <a:p>
            <a:pPr algn="l"/>
            <a:r>
              <a:rPr lang="en-US" sz="2400" dirty="0" smtClean="0">
                <a:latin typeface="+mj-lt"/>
                <a:cs typeface="Zar" pitchFamily="2" charset="-78"/>
              </a:rPr>
              <a:t>Pragmatics, Speech Acts Theory</a:t>
            </a:r>
            <a:endParaRPr lang="fa-IR" dirty="0" smtClean="0">
              <a:latin typeface="+mj-lt"/>
              <a:cs typeface="Zar" pitchFamily="2" charset="-78"/>
            </a:endParaRPr>
          </a:p>
          <a:p>
            <a:r>
              <a:rPr lang="en-US" sz="1600" i="1" dirty="0" smtClean="0"/>
              <a:t>Speech Acts: An Essay in the Philosophy of Language</a:t>
            </a:r>
            <a:r>
              <a:rPr lang="en-US" sz="1600" dirty="0" smtClean="0"/>
              <a:t> (1969)</a:t>
            </a:r>
          </a:p>
          <a:p>
            <a:r>
              <a:rPr lang="en-US" sz="1600" i="1" dirty="0" smtClean="0"/>
              <a:t>Expression and Meaning: Studies in the Theory of Speech Acts</a:t>
            </a:r>
            <a:r>
              <a:rPr lang="en-US" sz="1600" dirty="0" smtClean="0"/>
              <a:t> (essay collection; 1979)</a:t>
            </a:r>
          </a:p>
          <a:p>
            <a:r>
              <a:rPr lang="en-US" sz="1600" i="1" dirty="0" smtClean="0"/>
              <a:t>Intentionality: An Essay in the Philosophy of Mind</a:t>
            </a:r>
            <a:r>
              <a:rPr lang="en-US" sz="1600" dirty="0" smtClean="0"/>
              <a:t> (1983)</a:t>
            </a:r>
          </a:p>
          <a:p>
            <a:r>
              <a:rPr lang="en-US" sz="1600" i="1" dirty="0" smtClean="0"/>
              <a:t>Minds, Brains and Science: The 1984 Reith Lectures</a:t>
            </a:r>
            <a:r>
              <a:rPr lang="en-US" sz="1600" dirty="0" smtClean="0"/>
              <a:t> (lecture collection; 1984)</a:t>
            </a:r>
          </a:p>
          <a:p>
            <a:r>
              <a:rPr lang="en-US" sz="1600" i="1" dirty="0" smtClean="0"/>
              <a:t>Foundations of Illocutionary Logic</a:t>
            </a:r>
            <a:r>
              <a:rPr lang="en-US" sz="1600" dirty="0" smtClean="0"/>
              <a:t> (John Searle &amp; Daniel </a:t>
            </a:r>
            <a:r>
              <a:rPr lang="en-US" sz="1600" dirty="0" err="1" smtClean="0"/>
              <a:t>Vanderveken</a:t>
            </a:r>
            <a:r>
              <a:rPr lang="en-US" sz="1600" dirty="0" smtClean="0"/>
              <a:t> 1985)</a:t>
            </a:r>
          </a:p>
          <a:p>
            <a:r>
              <a:rPr lang="en-US" sz="1600" i="1" dirty="0" smtClean="0"/>
              <a:t>The Rediscovery of the Mind</a:t>
            </a:r>
            <a:r>
              <a:rPr lang="en-US" sz="1600" dirty="0" smtClean="0"/>
              <a:t> (1992)</a:t>
            </a:r>
          </a:p>
          <a:p>
            <a:r>
              <a:rPr lang="en-US" sz="1600" i="1" dirty="0" smtClean="0"/>
              <a:t>The Construction of Social Reality</a:t>
            </a:r>
            <a:r>
              <a:rPr lang="en-US" sz="1600" dirty="0" smtClean="0"/>
              <a:t> (1995)</a:t>
            </a:r>
          </a:p>
          <a:p>
            <a:r>
              <a:rPr lang="en-US" sz="1600" i="1" dirty="0" smtClean="0"/>
              <a:t>The Mystery of Consciousness</a:t>
            </a:r>
            <a:r>
              <a:rPr lang="en-US" sz="1600" dirty="0" smtClean="0"/>
              <a:t> (review collection; 1997)</a:t>
            </a:r>
          </a:p>
          <a:p>
            <a:r>
              <a:rPr lang="en-US" sz="1600" i="1" dirty="0" smtClean="0"/>
              <a:t>Mind, Language and Society: Philosophy in the Real World</a:t>
            </a:r>
            <a:r>
              <a:rPr lang="en-US" sz="1600" dirty="0" smtClean="0"/>
              <a:t> (summary of earlier work; 1998)</a:t>
            </a:r>
          </a:p>
          <a:p>
            <a:r>
              <a:rPr lang="en-US" sz="1600" i="1" dirty="0" smtClean="0"/>
              <a:t>Consciousness and Language</a:t>
            </a:r>
            <a:r>
              <a:rPr lang="en-US" sz="1600" dirty="0" smtClean="0"/>
              <a:t> (essay collection; 2002)</a:t>
            </a:r>
          </a:p>
          <a:p>
            <a:r>
              <a:rPr lang="en-US" sz="1600" i="1" dirty="0" smtClean="0"/>
              <a:t>Making the Social World: The Structure of Human Civilization</a:t>
            </a:r>
            <a:r>
              <a:rPr lang="en-US" sz="1600" dirty="0" smtClean="0"/>
              <a:t> (2010)</a:t>
            </a:r>
          </a:p>
          <a:p>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Jakob </a:t>
            </a:r>
            <a:r>
              <a:rPr lang="fr-FR" sz="4600" b="1" dirty="0" err="1" smtClean="0"/>
              <a:t>von</a:t>
            </a:r>
            <a:r>
              <a:rPr lang="fr-FR" sz="4600" b="1" dirty="0" smtClean="0"/>
              <a:t> </a:t>
            </a:r>
            <a:r>
              <a:rPr lang="fr-FR" sz="4600" b="1" dirty="0" err="1" smtClean="0"/>
              <a:t>Uexküll</a:t>
            </a:r>
            <a:r>
              <a:rPr lang="fr-FR" sz="4600" b="1" dirty="0" smtClean="0"/>
              <a:t>, 1864-1944</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r>
              <a:rPr lang="en-US" sz="2400" dirty="0" err="1" smtClean="0">
                <a:latin typeface="+mj-lt"/>
              </a:rPr>
              <a:t>Umwelt</a:t>
            </a:r>
            <a:endParaRPr lang="en-US" sz="2400" dirty="0" smtClean="0">
              <a:latin typeface="+mj-lt"/>
            </a:endParaRPr>
          </a:p>
          <a:p>
            <a:endParaRPr lang="en-US" sz="2400" dirty="0" smtClean="0">
              <a:latin typeface="+mj-lt"/>
            </a:endParaRPr>
          </a:p>
          <a:p>
            <a:r>
              <a:rPr lang="de-DE" sz="2400" dirty="0" smtClean="0"/>
              <a:t>Uexküll, Jakob, Bausteine zu einer biologischen Weltanschauung, 1913</a:t>
            </a:r>
          </a:p>
          <a:p>
            <a:r>
              <a:rPr lang="de-DE" sz="2400" dirty="0" smtClean="0"/>
              <a:t>Uexküll, Jakob, Streifzüge durch die Umwelten von Tieren und Menschen, 1934</a:t>
            </a:r>
          </a:p>
          <a:p>
            <a:r>
              <a:rPr lang="de-DE" sz="2400" dirty="0" smtClean="0"/>
              <a:t>Uexküll, Jakob, Umwelt und Innenwelt der Tiere, 1909</a:t>
            </a:r>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Yuri </a:t>
            </a:r>
            <a:r>
              <a:rPr lang="fr-FR" sz="4600" b="1" dirty="0" err="1" smtClean="0"/>
              <a:t>Lotman</a:t>
            </a:r>
            <a:r>
              <a:rPr lang="fr-FR" sz="4600" b="1" dirty="0" smtClean="0"/>
              <a:t> 1922-1993</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r>
              <a:rPr lang="en-US" sz="2400" dirty="0" smtClean="0">
                <a:latin typeface="+mj-lt"/>
              </a:rPr>
              <a:t>Cultural Semiotics</a:t>
            </a:r>
          </a:p>
          <a:p>
            <a:endParaRPr lang="en-US" sz="2400" dirty="0" smtClean="0">
              <a:latin typeface="+mj-lt"/>
            </a:endParaRPr>
          </a:p>
          <a:p>
            <a:r>
              <a:rPr lang="en-US" sz="2400" dirty="0" err="1" smtClean="0">
                <a:latin typeface="+mj-lt"/>
              </a:rPr>
              <a:t>Semiosphere</a:t>
            </a:r>
            <a:endParaRPr lang="en-US" sz="2400" dirty="0" smtClean="0">
              <a:latin typeface="+mj-lt"/>
            </a:endParaRPr>
          </a:p>
          <a:p>
            <a:endParaRPr lang="en-US" sz="2400" dirty="0" smtClean="0">
              <a:latin typeface="+mj-lt"/>
            </a:endParaRPr>
          </a:p>
          <a:p>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Claus </a:t>
            </a:r>
            <a:r>
              <a:rPr lang="fr-FR" sz="4600" b="1" dirty="0" err="1" smtClean="0"/>
              <a:t>Emeche</a:t>
            </a:r>
            <a:r>
              <a:rPr lang="fr-FR" sz="4600" b="1" dirty="0" smtClean="0"/>
              <a:t>, 1956-.</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pPr algn="r" rtl="1"/>
            <a:r>
              <a:rPr lang="fa-IR" sz="2400" i="1" dirty="0" smtClean="0"/>
              <a:t>زيست شناس نظری و فيلسوف دانمارکی، رئيس مرکز فلسفه طبيعت</a:t>
            </a:r>
            <a:endParaRPr lang="fr-FR" sz="2400" i="1" dirty="0" smtClean="0"/>
          </a:p>
          <a:p>
            <a:r>
              <a:rPr lang="fr-FR" sz="2400" i="1" dirty="0" err="1" smtClean="0"/>
              <a:t>Downward</a:t>
            </a:r>
            <a:r>
              <a:rPr lang="fr-FR" sz="2400" i="1" dirty="0" smtClean="0"/>
              <a:t> Causation: </a:t>
            </a:r>
            <a:r>
              <a:rPr lang="fr-FR" sz="2400" i="1" dirty="0" err="1" smtClean="0"/>
              <a:t>Minds</a:t>
            </a:r>
            <a:r>
              <a:rPr lang="fr-FR" sz="2400" i="1" dirty="0" smtClean="0"/>
              <a:t>, Bodies and </a:t>
            </a:r>
            <a:r>
              <a:rPr lang="fr-FR" sz="2400" i="1" dirty="0" err="1" smtClean="0"/>
              <a:t>Matter</a:t>
            </a:r>
            <a:r>
              <a:rPr lang="fr-FR" sz="2400" dirty="0" smtClean="0"/>
              <a:t> by Peter </a:t>
            </a:r>
            <a:r>
              <a:rPr lang="fr-FR" sz="2400" dirty="0" err="1" smtClean="0"/>
              <a:t>Bogh</a:t>
            </a:r>
            <a:r>
              <a:rPr lang="fr-FR" sz="2400" dirty="0" smtClean="0"/>
              <a:t> Andersen, Claus </a:t>
            </a:r>
            <a:r>
              <a:rPr lang="fr-FR" sz="2400" dirty="0" err="1" smtClean="0"/>
              <a:t>Emmeche</a:t>
            </a:r>
            <a:r>
              <a:rPr lang="fr-FR" sz="2400" dirty="0" smtClean="0"/>
              <a:t>, Niels </a:t>
            </a:r>
            <a:r>
              <a:rPr lang="fr-FR" sz="2400" dirty="0" err="1" smtClean="0"/>
              <a:t>Ole</a:t>
            </a:r>
            <a:r>
              <a:rPr lang="fr-FR" sz="2400" dirty="0" smtClean="0"/>
              <a:t> </a:t>
            </a:r>
            <a:r>
              <a:rPr lang="fr-FR" sz="2400" dirty="0" err="1" smtClean="0"/>
              <a:t>Finnemann</a:t>
            </a:r>
            <a:r>
              <a:rPr lang="fr-FR" sz="2400" dirty="0" smtClean="0"/>
              <a:t>, and </a:t>
            </a:r>
            <a:r>
              <a:rPr lang="fr-FR" sz="2400" dirty="0" err="1" smtClean="0"/>
              <a:t>Peder</a:t>
            </a:r>
            <a:r>
              <a:rPr lang="fr-FR" sz="2400" dirty="0" smtClean="0"/>
              <a:t> </a:t>
            </a:r>
            <a:r>
              <a:rPr lang="fr-FR" sz="2400" dirty="0" err="1" smtClean="0"/>
              <a:t>Voetmann</a:t>
            </a:r>
            <a:r>
              <a:rPr lang="fr-FR" sz="2400" dirty="0" smtClean="0"/>
              <a:t> Christiansen (1996)</a:t>
            </a:r>
          </a:p>
          <a:p>
            <a:r>
              <a:rPr lang="fr-FR" sz="2400" i="1" dirty="0" err="1" smtClean="0"/>
              <a:t>Towards</a:t>
            </a:r>
            <a:r>
              <a:rPr lang="fr-FR" sz="2400" i="1" dirty="0" smtClean="0"/>
              <a:t> a </a:t>
            </a:r>
            <a:r>
              <a:rPr lang="fr-FR" sz="2400" i="1" dirty="0" err="1" smtClean="0"/>
              <a:t>Semiotic</a:t>
            </a:r>
            <a:r>
              <a:rPr lang="fr-FR" sz="2400" i="1" dirty="0" smtClean="0"/>
              <a:t> </a:t>
            </a:r>
            <a:r>
              <a:rPr lang="fr-FR" sz="2400" i="1" dirty="0" err="1" smtClean="0"/>
              <a:t>Biology</a:t>
            </a:r>
            <a:r>
              <a:rPr lang="fr-FR" sz="2400" i="1" dirty="0" smtClean="0"/>
              <a:t>: Life </a:t>
            </a:r>
            <a:r>
              <a:rPr lang="fr-FR" sz="2400" i="1" dirty="0" err="1" smtClean="0"/>
              <a:t>is</a:t>
            </a:r>
            <a:r>
              <a:rPr lang="fr-FR" sz="2400" i="1" dirty="0" smtClean="0"/>
              <a:t> the Action of </a:t>
            </a:r>
            <a:r>
              <a:rPr lang="fr-FR" sz="2400" i="1" dirty="0" err="1" smtClean="0"/>
              <a:t>Signs</a:t>
            </a:r>
            <a:r>
              <a:rPr lang="fr-FR" sz="2400" dirty="0" smtClean="0"/>
              <a:t>, </a:t>
            </a:r>
            <a:r>
              <a:rPr lang="fr-FR" sz="2400" dirty="0" err="1" smtClean="0"/>
              <a:t>ed</a:t>
            </a:r>
            <a:r>
              <a:rPr lang="fr-FR" sz="2400" dirty="0" smtClean="0"/>
              <a:t>. by Claus </a:t>
            </a:r>
            <a:r>
              <a:rPr lang="fr-FR" sz="2400" dirty="0" err="1" smtClean="0"/>
              <a:t>Emmeche</a:t>
            </a:r>
            <a:r>
              <a:rPr lang="fr-FR" sz="2400" dirty="0" smtClean="0"/>
              <a:t>, and </a:t>
            </a:r>
            <a:r>
              <a:rPr lang="fr-FR" sz="2400" dirty="0" err="1" smtClean="0"/>
              <a:t>Kalevi</a:t>
            </a:r>
            <a:r>
              <a:rPr lang="fr-FR" sz="2400" dirty="0" smtClean="0"/>
              <a:t> </a:t>
            </a:r>
            <a:r>
              <a:rPr lang="fr-FR" sz="2400" dirty="0" err="1" smtClean="0"/>
              <a:t>Kull</a:t>
            </a:r>
            <a:r>
              <a:rPr lang="fr-FR" sz="2400" dirty="0" smtClean="0"/>
              <a:t> (2011)</a:t>
            </a:r>
            <a:endParaRPr lang="en-US" sz="2400" dirty="0" smtClean="0">
              <a:latin typeface="+mj-lt"/>
            </a:endParaRPr>
          </a:p>
          <a:p>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Henri Bergson, 1859-1941</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endParaRPr lang="fr-FR" sz="2400" i="1" dirty="0" smtClean="0">
              <a:latin typeface="+mj-lt"/>
            </a:endParaRPr>
          </a:p>
          <a:p>
            <a:r>
              <a:rPr lang="fr-FR" sz="2400" i="1" dirty="0" smtClean="0">
                <a:latin typeface="+mj-lt"/>
              </a:rPr>
              <a:t>Essai </a:t>
            </a:r>
            <a:r>
              <a:rPr lang="fr-FR" sz="2400" i="1" dirty="0" smtClean="0">
                <a:latin typeface="+mj-lt"/>
              </a:rPr>
              <a:t>sur les données immédiates de la conscience </a:t>
            </a:r>
            <a:r>
              <a:rPr lang="fr-FR" sz="2400" dirty="0" smtClean="0">
                <a:latin typeface="+mj-lt"/>
              </a:rPr>
              <a:t>(1889)</a:t>
            </a:r>
          </a:p>
          <a:p>
            <a:r>
              <a:rPr lang="fr-FR" sz="2400" i="1" dirty="0" smtClean="0">
                <a:latin typeface="+mj-lt"/>
              </a:rPr>
              <a:t>Matière et mémoire</a:t>
            </a:r>
            <a:r>
              <a:rPr lang="fr-FR" sz="2400" dirty="0" smtClean="0">
                <a:latin typeface="+mj-lt"/>
              </a:rPr>
              <a:t> </a:t>
            </a:r>
            <a:r>
              <a:rPr lang="fr-FR" sz="2400" dirty="0" smtClean="0">
                <a:latin typeface="+mj-lt"/>
              </a:rPr>
              <a:t>(1896)</a:t>
            </a:r>
          </a:p>
          <a:p>
            <a:r>
              <a:rPr lang="fr-FR" sz="2400" i="1" dirty="0" smtClean="0">
                <a:latin typeface="+mj-lt"/>
              </a:rPr>
              <a:t>Le </a:t>
            </a:r>
            <a:r>
              <a:rPr lang="fr-FR" sz="2400" i="1" dirty="0" smtClean="0">
                <a:latin typeface="+mj-lt"/>
              </a:rPr>
              <a:t>rire</a:t>
            </a:r>
            <a:r>
              <a:rPr lang="fr-FR" sz="2400" dirty="0" smtClean="0">
                <a:latin typeface="+mj-lt"/>
              </a:rPr>
              <a:t> (1900)</a:t>
            </a:r>
          </a:p>
          <a:p>
            <a:r>
              <a:rPr lang="fr-FR" sz="2400" i="1" dirty="0" smtClean="0">
                <a:latin typeface="+mj-lt"/>
              </a:rPr>
              <a:t>Les Deux Sources de la Morale et de la </a:t>
            </a:r>
            <a:r>
              <a:rPr lang="fr-FR" sz="2400" i="1" dirty="0" smtClean="0">
                <a:latin typeface="+mj-lt"/>
              </a:rPr>
              <a:t>Religion </a:t>
            </a:r>
            <a:r>
              <a:rPr lang="fr-FR" sz="2400" dirty="0" smtClean="0">
                <a:latin typeface="+mj-lt"/>
              </a:rPr>
              <a:t>(1932)</a:t>
            </a:r>
            <a:endParaRPr lang="fr-FR" sz="2400" i="1"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838200" y="1447800"/>
            <a:ext cx="7793038" cy="2667000"/>
          </a:xfrm>
        </p:spPr>
        <p:txBody>
          <a:bodyPr/>
          <a:lstStyle/>
          <a:p>
            <a:pPr algn="ctr" rtl="1" eaLnBrk="1" hangingPunct="1">
              <a:defRPr/>
            </a:pPr>
            <a:r>
              <a:rPr lang="en-US" sz="6000" b="1" dirty="0" smtClean="0">
                <a:effectLst>
                  <a:outerShdw blurRad="38100" dist="38100" dir="2700000" algn="tl">
                    <a:srgbClr val="C0C0C0"/>
                  </a:outerShdw>
                </a:effectLst>
                <a:cs typeface="Mitra" pitchFamily="2" charset="-78"/>
              </a:rPr>
              <a:t>Relationship of Semiotics and Philosophy</a:t>
            </a:r>
          </a:p>
        </p:txBody>
      </p:sp>
      <p:sp>
        <p:nvSpPr>
          <p:cNvPr id="6149" name="Rectangle 5"/>
          <p:cNvSpPr>
            <a:spLocks noGrp="1" noChangeArrowheads="1"/>
          </p:cNvSpPr>
          <p:nvPr>
            <p:ph type="body" idx="1"/>
          </p:nvPr>
        </p:nvSpPr>
        <p:spPr>
          <a:xfrm>
            <a:off x="838200" y="4495800"/>
            <a:ext cx="7772400" cy="1752600"/>
          </a:xfrm>
        </p:spPr>
        <p:txBody>
          <a:bodyPr/>
          <a:lstStyle/>
          <a:p>
            <a:pPr algn="ctr" rtl="1" eaLnBrk="1" hangingPunct="1">
              <a:lnSpc>
                <a:spcPct val="80000"/>
              </a:lnSpc>
              <a:buFont typeface="Wingdings" pitchFamily="2" charset="2"/>
              <a:buNone/>
              <a:defRPr/>
            </a:pPr>
            <a:endParaRPr lang="fa-IR" sz="4400" b="1" dirty="0" smtClean="0">
              <a:solidFill>
                <a:schemeClr val="tx2"/>
              </a:solidFill>
              <a:effectLst>
                <a:outerShdw blurRad="38100" dist="38100" dir="2700000" algn="tl">
                  <a:srgbClr val="C0C0C0"/>
                </a:outerShdw>
              </a:effectLst>
              <a:latin typeface="Traditional Arabic" pitchFamily="18" charset="-78"/>
              <a:cs typeface="Mitra" pitchFamily="2" charset="-78"/>
            </a:endParaRPr>
          </a:p>
          <a:p>
            <a:pPr algn="ctr" rtl="1" eaLnBrk="1" hangingPunct="1">
              <a:lnSpc>
                <a:spcPct val="80000"/>
              </a:lnSpc>
              <a:buFont typeface="Wingdings" pitchFamily="2" charset="2"/>
              <a:buNone/>
              <a:defRPr/>
            </a:pPr>
            <a:r>
              <a:rPr lang="en-US" sz="4400" b="1" dirty="0" smtClean="0">
                <a:solidFill>
                  <a:schemeClr val="tx2"/>
                </a:solidFill>
                <a:effectLst>
                  <a:outerShdw blurRad="38100" dist="38100" dir="2700000" algn="tl">
                    <a:srgbClr val="C0C0C0"/>
                  </a:outerShdw>
                </a:effectLst>
                <a:latin typeface="Traditional Arabic" pitchFamily="18" charset="-78"/>
                <a:cs typeface="Mitra" pitchFamily="2" charset="-78"/>
              </a:rPr>
              <a:t>Ahmad </a:t>
            </a:r>
            <a:r>
              <a:rPr lang="en-US" sz="4400" b="1" dirty="0" err="1" smtClean="0">
                <a:solidFill>
                  <a:schemeClr val="tx2"/>
                </a:solidFill>
                <a:effectLst>
                  <a:outerShdw blurRad="38100" dist="38100" dir="2700000" algn="tl">
                    <a:srgbClr val="C0C0C0"/>
                  </a:outerShdw>
                </a:effectLst>
                <a:latin typeface="Traditional Arabic" pitchFamily="18" charset="-78"/>
                <a:cs typeface="Mitra" pitchFamily="2" charset="-78"/>
              </a:rPr>
              <a:t>Pakatchi</a:t>
            </a:r>
            <a:endParaRPr lang="en-US" sz="4400" b="1" dirty="0" smtClean="0">
              <a:solidFill>
                <a:schemeClr val="tx2"/>
              </a:solidFill>
              <a:effectLst>
                <a:outerShdw blurRad="38100" dist="38100" dir="2700000" algn="tl">
                  <a:srgbClr val="C0C0C0"/>
                </a:outerShdw>
              </a:effectLst>
              <a:latin typeface="Traditional Arabic" pitchFamily="18" charset="-78"/>
              <a:cs typeface="Mitra" pitchFamily="2" charset="-78"/>
            </a:endParaRPr>
          </a:p>
          <a:p>
            <a:pPr algn="ctr" rtl="1" eaLnBrk="1" hangingPunct="1">
              <a:lnSpc>
                <a:spcPct val="80000"/>
              </a:lnSpc>
              <a:buFont typeface="Wingdings" pitchFamily="2" charset="2"/>
              <a:buNone/>
              <a:defRPr/>
            </a:pPr>
            <a:endParaRPr lang="en-US" sz="4400" b="1" dirty="0" smtClean="0">
              <a:solidFill>
                <a:schemeClr val="tx2"/>
              </a:solidFill>
              <a:effectLst>
                <a:outerShdw blurRad="38100" dist="38100" dir="2700000" algn="tl">
                  <a:srgbClr val="C0C0C0"/>
                </a:outerShdw>
              </a:effectLst>
              <a:latin typeface="Traditional Arabic" pitchFamily="18" charset="-78"/>
              <a:cs typeface="Mitra" pitchFamily="2" charset="-78"/>
            </a:endParaRPr>
          </a:p>
        </p:txBody>
      </p:sp>
    </p:spTree>
  </p:cSld>
  <p:clrMapOvr>
    <a:masterClrMapping/>
  </p:clrMapOvr>
  <p:transition>
    <p:cover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Léon </a:t>
            </a:r>
            <a:r>
              <a:rPr lang="fr-FR" sz="4600" b="1" dirty="0" smtClean="0"/>
              <a:t>Brunschvicg, 1869-1944</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endParaRPr lang="fr-FR" sz="2400" i="1" dirty="0" smtClean="0">
              <a:latin typeface="+mj-lt"/>
            </a:endParaRPr>
          </a:p>
          <a:p>
            <a:r>
              <a:rPr lang="fr-FR" sz="2400" i="1" dirty="0" smtClean="0"/>
              <a:t>L'expérience humaine et la causalité </a:t>
            </a:r>
            <a:r>
              <a:rPr lang="fr-FR" sz="2400" i="1" dirty="0" smtClean="0"/>
              <a:t>physique</a:t>
            </a:r>
            <a:r>
              <a:rPr lang="fr-FR" sz="2400" dirty="0" smtClean="0"/>
              <a:t> (1922)</a:t>
            </a:r>
          </a:p>
          <a:p>
            <a:r>
              <a:rPr lang="fr-FR" sz="2400" i="1" dirty="0" smtClean="0"/>
              <a:t>Héritage de mots, héritage </a:t>
            </a:r>
            <a:r>
              <a:rPr lang="fr-FR" sz="2400" i="1" dirty="0" smtClean="0"/>
              <a:t>d'idées</a:t>
            </a:r>
            <a:r>
              <a:rPr lang="fr-FR" sz="2400" dirty="0" smtClean="0"/>
              <a:t> (1945)</a:t>
            </a:r>
            <a:endParaRPr lang="fr-FR" sz="2400" i="1"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Gaston Bachelard, 1884-1962</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endParaRPr lang="fr-FR" sz="2400" i="1" dirty="0" smtClean="0">
              <a:latin typeface="+mj-lt"/>
            </a:endParaRPr>
          </a:p>
          <a:p>
            <a:r>
              <a:rPr lang="fr-FR" sz="2400" i="1" dirty="0" smtClean="0"/>
              <a:t>La dialectique de la durée</a:t>
            </a:r>
            <a:r>
              <a:rPr lang="fr-FR" sz="2400" dirty="0" smtClean="0"/>
              <a:t> (1936</a:t>
            </a:r>
            <a:r>
              <a:rPr lang="fr-FR" sz="2400" dirty="0" smtClean="0"/>
              <a:t>)</a:t>
            </a:r>
          </a:p>
          <a:p>
            <a:r>
              <a:rPr lang="fr-FR" sz="2400" i="1" dirty="0" smtClean="0"/>
              <a:t>La poétique de l'espace </a:t>
            </a:r>
            <a:r>
              <a:rPr lang="fr-FR" sz="2400" dirty="0" smtClean="0"/>
              <a:t>(</a:t>
            </a:r>
            <a:r>
              <a:rPr lang="fr-FR" sz="2400" dirty="0" smtClean="0"/>
              <a:t>1958</a:t>
            </a:r>
            <a:r>
              <a:rPr lang="fr-FR" sz="2400" dirty="0" smtClean="0"/>
              <a:t>)</a:t>
            </a:r>
          </a:p>
          <a:p>
            <a:r>
              <a:rPr lang="fr-FR" sz="2400" i="1" dirty="0" smtClean="0"/>
              <a:t>L'eau et les rêves</a:t>
            </a:r>
            <a:r>
              <a:rPr lang="fr-FR" sz="2400" dirty="0" smtClean="0"/>
              <a:t> </a:t>
            </a:r>
            <a:r>
              <a:rPr lang="fr-FR" sz="2400" dirty="0" smtClean="0"/>
              <a:t>(1942</a:t>
            </a:r>
            <a:r>
              <a:rPr lang="fr-FR" sz="2400" dirty="0" smtClean="0"/>
              <a:t>) </a:t>
            </a:r>
            <a:endParaRPr lang="fr-FR" sz="2400" dirty="0" smtClean="0"/>
          </a:p>
          <a:p>
            <a:r>
              <a:rPr lang="fr-FR" sz="2400" i="1" dirty="0" smtClean="0"/>
              <a:t>L'air </a:t>
            </a:r>
            <a:r>
              <a:rPr lang="fr-FR" sz="2400" i="1" dirty="0" smtClean="0"/>
              <a:t>et les songes</a:t>
            </a:r>
            <a:r>
              <a:rPr lang="fr-FR" sz="2400" dirty="0" smtClean="0"/>
              <a:t> </a:t>
            </a:r>
            <a:r>
              <a:rPr lang="fr-FR" sz="2400" dirty="0" smtClean="0"/>
              <a:t>(1943</a:t>
            </a:r>
            <a:r>
              <a:rPr lang="fr-FR" sz="2400" dirty="0" smtClean="0"/>
              <a:t>)</a:t>
            </a:r>
            <a:endParaRPr lang="fr-FR" sz="2400" i="1"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4600" b="1" dirty="0" smtClean="0"/>
              <a:t>Gérard </a:t>
            </a:r>
            <a:r>
              <a:rPr lang="fr-FR" sz="4600" b="1" dirty="0" err="1" smtClean="0"/>
              <a:t>Chandès</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r>
              <a:rPr lang="fr-FR" sz="2400" dirty="0" smtClean="0"/>
              <a:t>Le Serpent, </a:t>
            </a:r>
            <a:r>
              <a:rPr lang="fr-FR" sz="2400" dirty="0" smtClean="0"/>
              <a:t>la </a:t>
            </a:r>
            <a:r>
              <a:rPr lang="fr-FR" sz="2400" dirty="0" smtClean="0"/>
              <a:t>Femme </a:t>
            </a:r>
            <a:r>
              <a:rPr lang="fr-FR" sz="2400" dirty="0" smtClean="0"/>
              <a:t>et l‘</a:t>
            </a:r>
            <a:r>
              <a:rPr lang="fr-FR" sz="2400" dirty="0" err="1" smtClean="0"/>
              <a:t>ep</a:t>
            </a:r>
            <a:r>
              <a:rPr lang="fr-FR" sz="2400" b="1" dirty="0" err="1" smtClean="0">
                <a:latin typeface="Times New Roman"/>
                <a:cs typeface="Times New Roman"/>
              </a:rPr>
              <a:t>é</a:t>
            </a:r>
            <a:r>
              <a:rPr lang="fr-FR" sz="2400" dirty="0" err="1" smtClean="0"/>
              <a:t>e</a:t>
            </a:r>
            <a:r>
              <a:rPr lang="fr-FR" sz="2400" dirty="0" smtClean="0"/>
              <a:t>: Recherches Sur L'Imagination Symbolique </a:t>
            </a:r>
            <a:r>
              <a:rPr lang="fr-FR" sz="2400" dirty="0" smtClean="0"/>
              <a:t>d‘un </a:t>
            </a:r>
            <a:r>
              <a:rPr lang="fr-FR" sz="2400" dirty="0" smtClean="0"/>
              <a:t>Romancier </a:t>
            </a:r>
            <a:r>
              <a:rPr lang="fr-FR" sz="2400" dirty="0" err="1" smtClean="0"/>
              <a:t>Medieval</a:t>
            </a:r>
            <a:r>
              <a:rPr lang="fr-FR" sz="2400" dirty="0" smtClean="0"/>
              <a:t> (1987)</a:t>
            </a:r>
          </a:p>
          <a:p>
            <a:r>
              <a:rPr lang="fr-FR" sz="2400" dirty="0" smtClean="0"/>
              <a:t>Le Merveilleux </a:t>
            </a:r>
            <a:r>
              <a:rPr lang="fr-FR" sz="2400" dirty="0" smtClean="0"/>
              <a:t>et </a:t>
            </a:r>
            <a:r>
              <a:rPr lang="fr-FR" sz="2400" dirty="0" smtClean="0"/>
              <a:t>La Magie Dans La </a:t>
            </a:r>
            <a:r>
              <a:rPr lang="fr-FR" sz="2400" dirty="0" smtClean="0"/>
              <a:t>Littérature (1992)</a:t>
            </a:r>
          </a:p>
          <a:p>
            <a:r>
              <a:rPr lang="fr-FR" sz="2400" dirty="0" smtClean="0"/>
              <a:t>Le bassin s</a:t>
            </a:r>
            <a:r>
              <a:rPr lang="fr-FR" sz="2400" dirty="0" smtClean="0">
                <a:latin typeface="Times New Roman"/>
                <a:cs typeface="Times New Roman"/>
              </a:rPr>
              <a:t>émiotique et la </a:t>
            </a:r>
            <a:r>
              <a:rPr lang="fr-FR" sz="2400" dirty="0" err="1" smtClean="0">
                <a:latin typeface="Times New Roman"/>
                <a:cs typeface="Times New Roman"/>
              </a:rPr>
              <a:t>sémiosphère</a:t>
            </a:r>
            <a:r>
              <a:rPr lang="fr-FR" sz="2400" dirty="0" smtClean="0">
                <a:latin typeface="Times New Roman"/>
                <a:cs typeface="Times New Roman"/>
              </a:rPr>
              <a:t>, 2007</a:t>
            </a:r>
            <a:endParaRPr lang="fr-FR" sz="2400" dirty="0" smtClean="0">
              <a:hlinkClick r:id="rId3" tooltip="Le Serpent, LA Femme Et L'Epee: Recherches Sur L'Imagination Symbolique D'UN Romancier Medieval : Chretien De Troyes (Faux Titre) (French Edition)"/>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cs typeface="Zar" pitchFamily="2" charset="-78"/>
              </a:rPr>
              <a:t>Existentialism</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p>
          <a:p>
            <a:r>
              <a:rPr lang="fr-FR" sz="2400" b="1" dirty="0" smtClean="0"/>
              <a:t>Eero </a:t>
            </a:r>
            <a:r>
              <a:rPr lang="fr-FR" sz="2400" b="1" dirty="0" err="1" smtClean="0"/>
              <a:t>Tarasti</a:t>
            </a:r>
            <a:r>
              <a:rPr lang="fr-FR" sz="2400" b="1" dirty="0" smtClean="0"/>
              <a:t> </a:t>
            </a:r>
            <a:endParaRPr lang="fr-FR" sz="2400" b="1" dirty="0" smtClean="0"/>
          </a:p>
          <a:p>
            <a:r>
              <a:rPr lang="fr-FR" sz="2400" dirty="0" smtClean="0"/>
              <a:t>Existential </a:t>
            </a:r>
            <a:r>
              <a:rPr lang="fr-FR" sz="2400" dirty="0" err="1" smtClean="0"/>
              <a:t>semiotics</a:t>
            </a:r>
            <a:r>
              <a:rPr lang="fr-FR" sz="2400" dirty="0" smtClean="0"/>
              <a:t>, 2000</a:t>
            </a:r>
          </a:p>
          <a:p>
            <a:endParaRPr lang="fr-FR" sz="2400" dirty="0" smtClean="0"/>
          </a:p>
          <a:p>
            <a:r>
              <a:rPr lang="fr-FR" sz="2400" dirty="0" smtClean="0"/>
              <a:t>Paris </a:t>
            </a:r>
            <a:r>
              <a:rPr lang="fr-FR" sz="2400" dirty="0" err="1" smtClean="0"/>
              <a:t>School</a:t>
            </a:r>
            <a:r>
              <a:rPr lang="fr-FR" sz="2400" dirty="0" smtClean="0"/>
              <a:t> of </a:t>
            </a:r>
            <a:r>
              <a:rPr lang="fr-FR" sz="2400" dirty="0" err="1" smtClean="0"/>
              <a:t>Semiotics</a:t>
            </a:r>
            <a:endParaRPr lang="fr-FR" sz="2400" dirty="0" smtClean="0">
              <a:hlinkClick r:id="rId3" tooltip="Le Serpent, LA Femme Et L'Epee: Recherches Sur L'Imagination Symbolique D'UN Romancier Medieval : Chretien De Troyes (Faux Titre) (French Edition)"/>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t>Michel Foucault</a:t>
            </a:r>
            <a:r>
              <a:rPr lang="fr-FR" sz="4600" b="1" dirty="0" smtClean="0"/>
              <a:t>, 1926-1984</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r" rtl="1"/>
            <a:endParaRPr lang="fa-IR" sz="2400" dirty="0" smtClean="0">
              <a:latin typeface="+mj-lt"/>
            </a:endParaRPr>
          </a:p>
          <a:p>
            <a:r>
              <a:rPr lang="fr-FR" sz="2400" dirty="0" smtClean="0">
                <a:latin typeface="+mj-lt"/>
              </a:rPr>
              <a:t>Les mots et les choses 1966 </a:t>
            </a:r>
            <a:endParaRPr lang="en-US" sz="2400" dirty="0" smtClean="0">
              <a:latin typeface="+mj-lt"/>
            </a:endParaRPr>
          </a:p>
          <a:p>
            <a:r>
              <a:rPr lang="fr-FR" sz="2400" dirty="0" smtClean="0">
                <a:latin typeface="+mj-lt"/>
              </a:rPr>
              <a:t>L’archéologie du savoir, 1969</a:t>
            </a:r>
            <a:endParaRPr lang="en-US" sz="2400" dirty="0" smtClean="0">
              <a:latin typeface="+mj-lt"/>
            </a:endParaRPr>
          </a:p>
          <a:p>
            <a:r>
              <a:rPr lang="fr-FR" sz="2400" dirty="0" smtClean="0">
                <a:latin typeface="+mj-lt"/>
              </a:rPr>
              <a:t>Histoire de la folie à l’âge classique, 1976 </a:t>
            </a:r>
            <a:endParaRPr lang="en-US" sz="2400" dirty="0" smtClean="0">
              <a:latin typeface="+mj-lt"/>
            </a:endParaRPr>
          </a:p>
          <a:p>
            <a:r>
              <a:rPr lang="fr-FR" sz="2400" dirty="0" smtClean="0">
                <a:latin typeface="+mj-lt"/>
              </a:rPr>
              <a:t>Religion and Culture 1999 </a:t>
            </a:r>
            <a:endParaRPr lang="fr-FR" sz="2400" dirty="0" smtClean="0">
              <a:latin typeface="+mj-lt"/>
            </a:endParaRPr>
          </a:p>
          <a:p>
            <a:endParaRPr lang="fr-FR" sz="2400" dirty="0" smtClean="0">
              <a:latin typeface="+mj-lt"/>
            </a:endParaRPr>
          </a:p>
          <a:p>
            <a:endParaRPr lang="fr-FR" sz="2400" dirty="0" smtClean="0">
              <a:latin typeface="+mj-lt"/>
            </a:endParaRPr>
          </a:p>
          <a:p>
            <a:r>
              <a:rPr lang="fr-FR" sz="2400" dirty="0" err="1" smtClean="0">
                <a:latin typeface="+mj-lt"/>
              </a:rPr>
              <a:t>Episteme</a:t>
            </a:r>
            <a:r>
              <a:rPr lang="fr-FR" sz="2400" dirty="0" smtClean="0">
                <a:latin typeface="+mj-lt"/>
              </a:rPr>
              <a:t> | Discours</a:t>
            </a:r>
            <a:endParaRPr lang="en-US" sz="2400" dirty="0" smtClean="0">
              <a:latin typeface="+mj-lt"/>
            </a:endParaRPr>
          </a:p>
          <a:p>
            <a:endParaRPr lang="fr-FR" sz="2400" dirty="0" smtClean="0">
              <a:latin typeface="+mj-lt"/>
            </a:endParaRPr>
          </a:p>
          <a:p>
            <a:pPr algn="l"/>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t>Jean-Fran</a:t>
            </a:r>
            <a:r>
              <a:rPr lang="en-US" sz="4600" b="1" dirty="0" smtClean="0">
                <a:latin typeface="Times New Roman"/>
                <a:cs typeface="Times New Roman"/>
              </a:rPr>
              <a:t>çois </a:t>
            </a:r>
            <a:r>
              <a:rPr lang="en-US" sz="4600" b="1" dirty="0" err="1" smtClean="0">
                <a:latin typeface="Times New Roman"/>
                <a:cs typeface="Times New Roman"/>
              </a:rPr>
              <a:t>Lyotard</a:t>
            </a:r>
            <a:r>
              <a:rPr lang="fr-FR" sz="4600" b="1" dirty="0" smtClean="0"/>
              <a:t>, 1924-1998</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fr-FR" sz="3200" i="1" dirty="0" smtClean="0">
                <a:latin typeface="+mj-lt"/>
              </a:rPr>
              <a:t>La Phénoménologie</a:t>
            </a:r>
            <a:r>
              <a:rPr lang="fr-FR" sz="3200" dirty="0" smtClean="0">
                <a:latin typeface="+mj-lt"/>
              </a:rPr>
              <a:t>, 1954</a:t>
            </a:r>
            <a:endParaRPr lang="fr-FR" sz="3200" b="1" i="1" dirty="0" smtClean="0">
              <a:latin typeface="+mj-lt"/>
            </a:endParaRPr>
          </a:p>
          <a:p>
            <a:r>
              <a:rPr lang="fr-FR" sz="3200" i="1" dirty="0" err="1" smtClean="0">
                <a:latin typeface="+mj-lt"/>
              </a:rPr>
              <a:t>Duchamp's</a:t>
            </a:r>
            <a:r>
              <a:rPr lang="fr-FR" sz="3200" i="1" dirty="0" smtClean="0">
                <a:latin typeface="+mj-lt"/>
              </a:rPr>
              <a:t> TRANS/</a:t>
            </a:r>
            <a:r>
              <a:rPr lang="fr-FR" sz="3200" i="1" dirty="0" err="1" smtClean="0">
                <a:latin typeface="+mj-lt"/>
              </a:rPr>
              <a:t>formers</a:t>
            </a:r>
            <a:r>
              <a:rPr lang="fr-FR" sz="3200" dirty="0" smtClean="0">
                <a:latin typeface="+mj-lt"/>
              </a:rPr>
              <a:t>, 1977</a:t>
            </a:r>
            <a:endParaRPr lang="en-US" sz="3200" i="1" dirty="0" smtClean="0">
              <a:latin typeface="+mj-lt"/>
            </a:endParaRPr>
          </a:p>
          <a:p>
            <a:r>
              <a:rPr lang="fr-FR" sz="3200" i="1" dirty="0" smtClean="0">
                <a:latin typeface="+mj-lt"/>
              </a:rPr>
              <a:t>L’Assassinat de l’expérience par la peinture, </a:t>
            </a:r>
            <a:r>
              <a:rPr lang="fr-FR" sz="3200" dirty="0" smtClean="0">
                <a:latin typeface="+mj-lt"/>
              </a:rPr>
              <a:t>1984</a:t>
            </a:r>
          </a:p>
          <a:p>
            <a:r>
              <a:rPr lang="fr-FR" sz="3200" i="1" dirty="0" smtClean="0">
                <a:latin typeface="+mj-lt"/>
              </a:rPr>
              <a:t>Pérégrinations: Loi, forme, événement</a:t>
            </a:r>
            <a:r>
              <a:rPr lang="fr-FR" sz="3200" dirty="0" smtClean="0">
                <a:latin typeface="+mj-lt"/>
              </a:rPr>
              <a:t>, 1990</a:t>
            </a:r>
          </a:p>
          <a:p>
            <a:r>
              <a:rPr lang="fr-FR" sz="3200" i="1" dirty="0" smtClean="0">
                <a:latin typeface="+mj-lt"/>
              </a:rPr>
              <a:t>Chambre sourde: L’</a:t>
            </a:r>
            <a:r>
              <a:rPr lang="fr-FR" sz="3200" i="1" dirty="0" err="1" smtClean="0">
                <a:latin typeface="+mj-lt"/>
              </a:rPr>
              <a:t>Antiesthétique</a:t>
            </a:r>
            <a:r>
              <a:rPr lang="fr-FR" sz="3200" i="1" dirty="0" smtClean="0">
                <a:latin typeface="+mj-lt"/>
              </a:rPr>
              <a:t> de Malraux</a:t>
            </a:r>
            <a:r>
              <a:rPr lang="fr-FR" sz="3200" dirty="0" smtClean="0">
                <a:latin typeface="+mj-lt"/>
              </a:rPr>
              <a:t>, 1998</a:t>
            </a:r>
            <a:endParaRPr lang="fa-IR" sz="32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600" b="1" dirty="0" smtClean="0"/>
              <a:t>Jacques</a:t>
            </a:r>
            <a:r>
              <a:rPr lang="en-US" sz="4600" b="1" dirty="0" smtClean="0">
                <a:latin typeface="Times New Roman"/>
                <a:cs typeface="Times New Roman"/>
              </a:rPr>
              <a:t> Derrida</a:t>
            </a:r>
            <a:r>
              <a:rPr lang="fr-FR" sz="4600" b="1" dirty="0" smtClean="0"/>
              <a:t>, 1930-2004</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endParaRPr lang="fr-FR" sz="3600" dirty="0" smtClean="0">
              <a:latin typeface="+mj-lt"/>
            </a:endParaRPr>
          </a:p>
          <a:p>
            <a:r>
              <a:rPr lang="fr-FR" sz="3600" dirty="0" smtClean="0">
                <a:latin typeface="+mj-lt"/>
              </a:rPr>
              <a:t>De la grammatologie, 1967</a:t>
            </a:r>
          </a:p>
          <a:p>
            <a:r>
              <a:rPr lang="fr-FR" sz="3600" dirty="0" smtClean="0">
                <a:latin typeface="+mj-lt"/>
              </a:rPr>
              <a:t>L'écriture et la </a:t>
            </a:r>
            <a:r>
              <a:rPr lang="fr-FR" sz="3600" dirty="0" err="1" smtClean="0">
                <a:latin typeface="+mj-lt"/>
              </a:rPr>
              <a:t>difference</a:t>
            </a:r>
            <a:r>
              <a:rPr lang="fr-FR" sz="3600" dirty="0" smtClean="0">
                <a:latin typeface="+mj-lt"/>
              </a:rPr>
              <a:t>, 1967</a:t>
            </a:r>
          </a:p>
          <a:p>
            <a:r>
              <a:rPr lang="fr-FR" sz="3600" dirty="0" smtClean="0">
                <a:latin typeface="+mj-lt"/>
              </a:rPr>
              <a:t>Marges de la philosophie, 1972</a:t>
            </a:r>
          </a:p>
          <a:p>
            <a:r>
              <a:rPr lang="fr-FR" sz="3600" dirty="0" smtClean="0">
                <a:latin typeface="+mj-lt"/>
              </a:rPr>
              <a:t>Derrida, J., </a:t>
            </a:r>
            <a:r>
              <a:rPr lang="fr-FR" sz="3600" dirty="0" err="1" smtClean="0">
                <a:latin typeface="+mj-lt"/>
              </a:rPr>
              <a:t>Signéponge</a:t>
            </a:r>
            <a:r>
              <a:rPr lang="fr-FR" sz="3600" dirty="0" smtClean="0">
                <a:latin typeface="+mj-lt"/>
              </a:rPr>
              <a:t>, 1975</a:t>
            </a:r>
          </a:p>
          <a:p>
            <a:r>
              <a:rPr lang="fr-FR" sz="3600" dirty="0" smtClean="0">
                <a:latin typeface="+mj-lt"/>
              </a:rPr>
              <a:t>Le monolinguisme de l'autre, 1996</a:t>
            </a:r>
            <a:endParaRPr lang="fa-IR" sz="3600" dirty="0" smtClean="0">
              <a:latin typeface="+mj-lt"/>
              <a:cs typeface="Badr" pitchFamily="2" charset="-78"/>
            </a:endParaRPr>
          </a:p>
          <a:p>
            <a:endParaRPr lang="en-US" sz="4800" dirty="0" smtClean="0">
              <a:latin typeface="+mj-lt"/>
            </a:endParaRPr>
          </a:p>
        </p:txBody>
      </p:sp>
    </p:spTree>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sz="4600" b="1" dirty="0" smtClean="0">
                <a:cs typeface="Zar" pitchFamily="2" charset="-78"/>
              </a:rPr>
              <a:t>در باره نشانه ها و دلالت</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just" rtl="1"/>
            <a:r>
              <a:rPr lang="fa-IR" sz="3200" dirty="0" smtClean="0">
                <a:latin typeface="Copperplate Gothic Bold" pitchFamily="34" charset="0"/>
                <a:cs typeface="Badr" pitchFamily="2" charset="-78"/>
              </a:rPr>
              <a:t>افلاطون</a:t>
            </a:r>
          </a:p>
          <a:p>
            <a:pPr algn="just" rtl="1"/>
            <a:r>
              <a:rPr lang="fa-IR" sz="3200" dirty="0" smtClean="0">
                <a:latin typeface="Copperplate Gothic Bold" pitchFamily="34" charset="0"/>
                <a:cs typeface="Badr" pitchFamily="2" charset="-78"/>
              </a:rPr>
              <a:t>ارسطو</a:t>
            </a:r>
          </a:p>
          <a:p>
            <a:pPr algn="just" rtl="1"/>
            <a:r>
              <a:rPr lang="fa-IR" sz="3200" dirty="0" smtClean="0">
                <a:latin typeface="Copperplate Gothic Bold" pitchFamily="34" charset="0"/>
                <a:cs typeface="Badr" pitchFamily="2" charset="-78"/>
              </a:rPr>
              <a:t>پرفيريوس</a:t>
            </a:r>
          </a:p>
          <a:p>
            <a:pPr algn="just" rtl="1"/>
            <a:r>
              <a:rPr lang="fa-IR" sz="3200" dirty="0" smtClean="0">
                <a:latin typeface="Copperplate Gothic Bold" pitchFamily="34" charset="0"/>
                <a:cs typeface="Badr" pitchFamily="2" charset="-78"/>
              </a:rPr>
              <a:t>پروکلوس</a:t>
            </a:r>
          </a:p>
          <a:p>
            <a:pPr algn="just" rtl="1"/>
            <a:r>
              <a:rPr lang="fa-IR" sz="3200" dirty="0" smtClean="0">
                <a:latin typeface="Copperplate Gothic Bold" pitchFamily="34" charset="0"/>
                <a:cs typeface="Badr" pitchFamily="2" charset="-78"/>
              </a:rPr>
              <a:t>...</a:t>
            </a:r>
          </a:p>
          <a:p>
            <a:pPr algn="just" rtl="1"/>
            <a:r>
              <a:rPr lang="fa-IR" sz="3200" dirty="0" smtClean="0">
                <a:latin typeface="Copperplate Gothic Bold" pitchFamily="34" charset="0"/>
                <a:cs typeface="Badr" pitchFamily="2" charset="-78"/>
              </a:rPr>
              <a:t>فارابی</a:t>
            </a:r>
          </a:p>
          <a:p>
            <a:pPr algn="just" rtl="1"/>
            <a:r>
              <a:rPr lang="fa-IR" sz="3200" dirty="0" smtClean="0">
                <a:latin typeface="Copperplate Gothic Bold" pitchFamily="34" charset="0"/>
                <a:cs typeface="Badr" pitchFamily="2" charset="-78"/>
              </a:rPr>
              <a:t>ابن سينا</a:t>
            </a:r>
          </a:p>
          <a:p>
            <a:pPr algn="just" rtl="1"/>
            <a:endParaRPr lang="fr-FR" sz="3600" dirty="0" smtClean="0">
              <a:latin typeface="Georgia" pitchFamily="18" charset="0"/>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z="4600" b="1" dirty="0" smtClean="0">
                <a:cs typeface="Zar" pitchFamily="2" charset="-78"/>
              </a:rPr>
              <a:t>Aristotle, 384-322 BC</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just" rtl="1"/>
            <a:r>
              <a:rPr lang="fa-IR" sz="3200" dirty="0" smtClean="0">
                <a:latin typeface="+mj-lt"/>
                <a:cs typeface="Badr" pitchFamily="2" charset="-78"/>
              </a:rPr>
              <a:t>آثار مختلف ارسطو، از جمله</a:t>
            </a:r>
            <a:endParaRPr lang="en-US" sz="3200" dirty="0" smtClean="0">
              <a:latin typeface="+mj-lt"/>
              <a:cs typeface="Badr" pitchFamily="2" charset="-78"/>
            </a:endParaRPr>
          </a:p>
          <a:p>
            <a:pPr algn="just"/>
            <a:endParaRPr lang="en-US" sz="3200" dirty="0" smtClean="0">
              <a:latin typeface="+mj-lt"/>
              <a:cs typeface="Badr" pitchFamily="2" charset="-78"/>
            </a:endParaRPr>
          </a:p>
          <a:p>
            <a:pPr algn="just"/>
            <a:r>
              <a:rPr lang="en-US" sz="3200" dirty="0" smtClean="0">
                <a:latin typeface="+mj-lt"/>
                <a:cs typeface="Badr" pitchFamily="2" charset="-78"/>
              </a:rPr>
              <a:t>Poetics</a:t>
            </a:r>
          </a:p>
          <a:p>
            <a:pPr algn="just"/>
            <a:r>
              <a:rPr lang="en-US" sz="3200" dirty="0" smtClean="0">
                <a:latin typeface="+mj-lt"/>
                <a:cs typeface="Badr" pitchFamily="2" charset="-78"/>
              </a:rPr>
              <a:t>(Three unities)</a:t>
            </a:r>
          </a:p>
          <a:p>
            <a:pPr algn="just"/>
            <a:r>
              <a:rPr lang="en-US" sz="3200" dirty="0" smtClean="0">
                <a:latin typeface="+mj-lt"/>
                <a:cs typeface="Badr" pitchFamily="2" charset="-78"/>
              </a:rPr>
              <a:t>Rhetoric</a:t>
            </a:r>
            <a:endParaRPr lang="fa-IR" sz="3200" dirty="0" smtClean="0">
              <a:latin typeface="+mj-lt"/>
              <a:cs typeface="Badr" pitchFamily="2" charset="-78"/>
            </a:endParaRPr>
          </a:p>
          <a:p>
            <a:pPr algn="just" rtl="1"/>
            <a:endParaRPr lang="fr-FR" sz="3600" dirty="0" smtClean="0">
              <a:latin typeface="Georgia" pitchFamily="18" charset="0"/>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z="4600" b="1" dirty="0" smtClean="0">
                <a:cs typeface="Zar" pitchFamily="2" charset="-78"/>
              </a:rPr>
              <a:t>Plato, ~428-~348 BC</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just" rtl="1"/>
            <a:endParaRPr lang="fa-IR" sz="3200" dirty="0" smtClean="0">
              <a:latin typeface="+mj-lt"/>
              <a:cs typeface="Badr" pitchFamily="2" charset="-78"/>
            </a:endParaRPr>
          </a:p>
          <a:p>
            <a:pPr algn="just" rtl="1"/>
            <a:r>
              <a:rPr lang="fa-IR" sz="3200" dirty="0" smtClean="0">
                <a:latin typeface="+mj-lt"/>
                <a:cs typeface="Badr" pitchFamily="2" charset="-78"/>
              </a:rPr>
              <a:t>در آثار افلاطون و ارسطو:</a:t>
            </a:r>
          </a:p>
          <a:p>
            <a:pPr algn="just" rtl="1"/>
            <a:r>
              <a:rPr lang="fa-IR" sz="3200" dirty="0" smtClean="0">
                <a:latin typeface="+mj-lt"/>
                <a:cs typeface="Badr" pitchFamily="2" charset="-78"/>
              </a:rPr>
              <a:t>بازنمايی  </a:t>
            </a:r>
            <a:r>
              <a:rPr lang="en-US" sz="3200" dirty="0" smtClean="0">
                <a:latin typeface="+mj-lt"/>
                <a:cs typeface="Badr" pitchFamily="2" charset="-78"/>
              </a:rPr>
              <a:t>Representation</a:t>
            </a:r>
            <a:endParaRPr lang="fa-IR" sz="3200" dirty="0" smtClean="0">
              <a:latin typeface="+mj-lt"/>
              <a:cs typeface="Badr" pitchFamily="2" charset="-78"/>
            </a:endParaRPr>
          </a:p>
          <a:p>
            <a:pPr algn="just" rtl="1"/>
            <a:endParaRPr lang="fr-FR" sz="3600" dirty="0" smtClean="0">
              <a:latin typeface="Georgia" pitchFamily="18" charset="0"/>
            </a:endParaRP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z="4600" b="1" dirty="0" smtClean="0">
                <a:cs typeface="Zar" pitchFamily="2" charset="-78"/>
              </a:rPr>
              <a:t>Medieval Semiotics (Stanford)</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r>
              <a:rPr lang="en-US" sz="2400" dirty="0" smtClean="0">
                <a:latin typeface="+mj-lt"/>
              </a:rPr>
              <a:t>1. </a:t>
            </a:r>
            <a:r>
              <a:rPr lang="en-US" sz="2400" dirty="0" err="1" smtClean="0">
                <a:latin typeface="+mj-lt"/>
              </a:rPr>
              <a:t>Semiotics:its</a:t>
            </a:r>
            <a:r>
              <a:rPr lang="en-US" sz="2400" dirty="0" smtClean="0">
                <a:latin typeface="+mj-lt"/>
              </a:rPr>
              <a:t> place in the framework of scholastic disciplines </a:t>
            </a:r>
          </a:p>
          <a:p>
            <a:r>
              <a:rPr lang="en-US" sz="2400" dirty="0" smtClean="0">
                <a:latin typeface="+mj-lt"/>
              </a:rPr>
              <a:t>2. The late ancient sources of medieval semiotics </a:t>
            </a:r>
          </a:p>
          <a:p>
            <a:r>
              <a:rPr lang="en-US" sz="2400" dirty="0" smtClean="0">
                <a:latin typeface="+mj-lt"/>
              </a:rPr>
              <a:t>2.1 Augustine (354–430)</a:t>
            </a:r>
          </a:p>
          <a:p>
            <a:r>
              <a:rPr lang="en-US" sz="2400" dirty="0" smtClean="0">
                <a:latin typeface="+mj-lt"/>
              </a:rPr>
              <a:t>2.2 Boethius (480–528)</a:t>
            </a:r>
          </a:p>
          <a:p>
            <a:r>
              <a:rPr lang="en-US" sz="2400" dirty="0" smtClean="0">
                <a:latin typeface="+mj-lt"/>
              </a:rPr>
              <a:t>3. Semiotic beginnings in the 11th and 12th century </a:t>
            </a:r>
          </a:p>
          <a:p>
            <a:r>
              <a:rPr lang="en-US" sz="2400" dirty="0" smtClean="0">
                <a:latin typeface="+mj-lt"/>
              </a:rPr>
              <a:t>4. The genesis of an elaborate theory of signs in the second half of 13th century </a:t>
            </a:r>
          </a:p>
          <a:p>
            <a:r>
              <a:rPr lang="en-US" sz="2400" dirty="0" smtClean="0">
                <a:latin typeface="+mj-lt"/>
              </a:rPr>
              <a:t>4.1 Ps.-Robert </a:t>
            </a:r>
            <a:r>
              <a:rPr lang="en-US" sz="2400" dirty="0" err="1" smtClean="0">
                <a:latin typeface="+mj-lt"/>
              </a:rPr>
              <a:t>Kilwardby</a:t>
            </a:r>
            <a:endParaRPr lang="en-US" sz="2400" dirty="0" smtClean="0">
              <a:latin typeface="+mj-lt"/>
            </a:endParaRPr>
          </a:p>
          <a:p>
            <a:r>
              <a:rPr lang="en-US" sz="2400" dirty="0" smtClean="0">
                <a:latin typeface="+mj-lt"/>
              </a:rPr>
              <a:t>4.2 Roger Bacon (ca. 1214-ca. 1293)</a:t>
            </a: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z="4600" b="1" dirty="0" smtClean="0">
                <a:cs typeface="Zar" pitchFamily="2" charset="-78"/>
              </a:rPr>
              <a:t>Medieval Semiotics (Stanford)</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endParaRPr lang="en-US" sz="2400" dirty="0" smtClean="0">
              <a:latin typeface="+mj-lt"/>
            </a:endParaRPr>
          </a:p>
          <a:p>
            <a:r>
              <a:rPr lang="en-US" sz="2400" dirty="0" smtClean="0">
                <a:latin typeface="+mj-lt"/>
              </a:rPr>
              <a:t>5</a:t>
            </a:r>
            <a:r>
              <a:rPr lang="en-US" sz="2400" dirty="0" smtClean="0">
                <a:latin typeface="+mj-lt"/>
              </a:rPr>
              <a:t>. </a:t>
            </a:r>
            <a:r>
              <a:rPr lang="en-US" sz="2400" dirty="0" err="1" smtClean="0">
                <a:latin typeface="+mj-lt"/>
              </a:rPr>
              <a:t>Grammatica</a:t>
            </a:r>
            <a:r>
              <a:rPr lang="en-US" sz="2400" dirty="0" smtClean="0">
                <a:latin typeface="+mj-lt"/>
              </a:rPr>
              <a:t> </a:t>
            </a:r>
            <a:r>
              <a:rPr lang="en-US" sz="2400" dirty="0" err="1" smtClean="0">
                <a:latin typeface="+mj-lt"/>
              </a:rPr>
              <a:t>Speculativa</a:t>
            </a:r>
            <a:r>
              <a:rPr lang="en-US" sz="2400" dirty="0" smtClean="0">
                <a:latin typeface="+mj-lt"/>
              </a:rPr>
              <a:t> and its critics </a:t>
            </a:r>
            <a:endParaRPr lang="en-US" sz="2400" dirty="0" smtClean="0">
              <a:latin typeface="+mj-lt"/>
            </a:endParaRPr>
          </a:p>
          <a:p>
            <a:r>
              <a:rPr lang="en-US" sz="2400" dirty="0" smtClean="0">
                <a:latin typeface="+mj-lt"/>
              </a:rPr>
              <a:t>6</a:t>
            </a:r>
            <a:r>
              <a:rPr lang="en-US" sz="2400" dirty="0" smtClean="0">
                <a:latin typeface="+mj-lt"/>
              </a:rPr>
              <a:t>. Mental concepts as signs </a:t>
            </a:r>
            <a:endParaRPr lang="en-US" sz="2400" dirty="0" smtClean="0">
              <a:latin typeface="+mj-lt"/>
            </a:endParaRPr>
          </a:p>
          <a:p>
            <a:r>
              <a:rPr lang="en-US" sz="2400" dirty="0" smtClean="0">
                <a:latin typeface="+mj-lt"/>
              </a:rPr>
              <a:t>7</a:t>
            </a:r>
            <a:r>
              <a:rPr lang="en-US" sz="2400" dirty="0" smtClean="0">
                <a:latin typeface="+mj-lt"/>
              </a:rPr>
              <a:t>. The sign as a central notion in 14th-century logic </a:t>
            </a:r>
            <a:endParaRPr lang="en-US" sz="2400" dirty="0" smtClean="0">
              <a:latin typeface="+mj-lt"/>
            </a:endParaRPr>
          </a:p>
          <a:p>
            <a:r>
              <a:rPr lang="en-US" sz="2400" dirty="0" smtClean="0">
                <a:latin typeface="+mj-lt"/>
              </a:rPr>
              <a:t>8</a:t>
            </a:r>
            <a:r>
              <a:rPr lang="en-US" sz="2400" dirty="0" smtClean="0">
                <a:latin typeface="+mj-lt"/>
              </a:rPr>
              <a:t>. The concept of sign in scholastic logic of 15th and early </a:t>
            </a:r>
            <a:r>
              <a:rPr lang="en-US" sz="2400" dirty="0" smtClean="0">
                <a:latin typeface="+mj-lt"/>
              </a:rPr>
              <a:t>16th-century</a:t>
            </a:r>
          </a:p>
          <a:p>
            <a:endParaRPr lang="en-US" sz="2400" dirty="0" smtClean="0">
              <a:latin typeface="+mj-lt"/>
              <a:cs typeface="Traditional Arabic" pitchFamily="18" charset="-78"/>
            </a:endParaRPr>
          </a:p>
          <a:p>
            <a:r>
              <a:rPr lang="en-US" sz="2400" dirty="0" err="1" smtClean="0">
                <a:latin typeface="+mj-lt"/>
                <a:cs typeface="Traditional Arabic" pitchFamily="18" charset="-78"/>
              </a:rPr>
              <a:t>Giovannin</a:t>
            </a:r>
            <a:r>
              <a:rPr lang="en-US" sz="2400" dirty="0" smtClean="0">
                <a:latin typeface="+mj-lt"/>
                <a:cs typeface="Traditional Arabic" pitchFamily="18" charset="-78"/>
              </a:rPr>
              <a:t> </a:t>
            </a:r>
            <a:r>
              <a:rPr lang="en-US" sz="2400" dirty="0" err="1" smtClean="0">
                <a:latin typeface="+mj-lt"/>
                <a:cs typeface="Traditional Arabic" pitchFamily="18" charset="-78"/>
              </a:rPr>
              <a:t>Manetti</a:t>
            </a:r>
            <a:r>
              <a:rPr lang="en-US" sz="2400" dirty="0" smtClean="0">
                <a:latin typeface="+mj-lt"/>
                <a:cs typeface="Traditional Arabic" pitchFamily="18" charset="-78"/>
              </a:rPr>
              <a:t>, </a:t>
            </a:r>
            <a:r>
              <a:rPr lang="en-US" sz="2400" dirty="0" smtClean="0">
                <a:latin typeface="+mj-lt"/>
                <a:cs typeface="Traditional Arabic" pitchFamily="18" charset="-78"/>
                <a:hlinkClick r:id="rId3" action="ppaction://hlinkfile"/>
              </a:rPr>
              <a:t>Ancient Semiotics</a:t>
            </a:r>
            <a:endParaRPr lang="en-US" sz="2400" dirty="0" smtClean="0">
              <a:latin typeface="+mj-lt"/>
              <a:cs typeface="Traditional Arabic" pitchFamily="18" charset="-78"/>
            </a:endParaRPr>
          </a:p>
          <a:p>
            <a:endParaRPr lang="fa-IR" dirty="0" smtClean="0">
              <a:latin typeface="+mj-lt"/>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sz="4600" b="1" dirty="0" smtClean="0">
                <a:cs typeface="Zar" pitchFamily="2" charset="-78"/>
              </a:rPr>
              <a:t>آغازی بر نظريه نشانه </a:t>
            </a:r>
            <a:endParaRPr lang="en-US" sz="4600" b="1" dirty="0" smtClean="0">
              <a:cs typeface="Zar" pitchFamily="2" charset="-78"/>
            </a:endParaRPr>
          </a:p>
        </p:txBody>
      </p:sp>
      <p:sp>
        <p:nvSpPr>
          <p:cNvPr id="5123" name="Rectangle 3"/>
          <p:cNvSpPr>
            <a:spLocks noGrp="1" noChangeArrowheads="1"/>
          </p:cNvSpPr>
          <p:nvPr>
            <p:ph type="body" idx="1"/>
          </p:nvPr>
        </p:nvSpPr>
        <p:spPr>
          <a:xfrm>
            <a:off x="1066800" y="1752600"/>
            <a:ext cx="7772400" cy="4114800"/>
          </a:xfrm>
        </p:spPr>
        <p:txBody>
          <a:bodyPr/>
          <a:lstStyle/>
          <a:p>
            <a:pPr algn="just"/>
            <a:r>
              <a:rPr lang="en-US" sz="3600" dirty="0" smtClean="0">
                <a:latin typeface="+mj-lt"/>
              </a:rPr>
              <a:t>Giordano Bruno (1548-1600)</a:t>
            </a:r>
          </a:p>
          <a:p>
            <a:pPr algn="just"/>
            <a:r>
              <a:rPr lang="en-US" sz="3600" dirty="0" err="1" smtClean="0">
                <a:latin typeface="+mj-lt"/>
              </a:rPr>
              <a:t>Jo</a:t>
            </a:r>
            <a:r>
              <a:rPr lang="en-US" sz="3600" dirty="0" err="1" smtClean="0">
                <a:latin typeface="Times New Roman"/>
                <a:cs typeface="Times New Roman"/>
              </a:rPr>
              <a:t>ão</a:t>
            </a:r>
            <a:r>
              <a:rPr lang="en-US" sz="3600" dirty="0" smtClean="0">
                <a:latin typeface="Times New Roman"/>
                <a:cs typeface="Times New Roman"/>
              </a:rPr>
              <a:t> </a:t>
            </a:r>
            <a:r>
              <a:rPr lang="en-US" sz="3600" dirty="0" err="1" smtClean="0">
                <a:latin typeface="Times New Roman"/>
                <a:cs typeface="Times New Roman"/>
              </a:rPr>
              <a:t>Poinsot</a:t>
            </a:r>
            <a:r>
              <a:rPr lang="en-US" sz="3600" dirty="0" smtClean="0">
                <a:latin typeface="Times New Roman"/>
                <a:cs typeface="Times New Roman"/>
              </a:rPr>
              <a:t> (1589-1644)</a:t>
            </a:r>
          </a:p>
          <a:p>
            <a:pPr algn="just"/>
            <a:endParaRPr lang="en-US" sz="3600" dirty="0" smtClean="0">
              <a:latin typeface="Times New Roman"/>
              <a:cs typeface="Times New Roman"/>
            </a:endParaRPr>
          </a:p>
          <a:p>
            <a:pPr algn="just"/>
            <a:r>
              <a:rPr lang="en-US" sz="3600" dirty="0" smtClean="0">
                <a:latin typeface="Times New Roman"/>
                <a:cs typeface="Times New Roman"/>
              </a:rPr>
              <a:t>John Locke (1632-1704)</a:t>
            </a:r>
          </a:p>
          <a:p>
            <a:r>
              <a:rPr lang="en-US" b="1" dirty="0" smtClean="0"/>
              <a:t>Essay concerning Human Understanding (1690) </a:t>
            </a:r>
          </a:p>
          <a:p>
            <a:pPr algn="just"/>
            <a:endParaRPr lang="fa-IR" sz="3600" dirty="0" smtClean="0">
              <a:latin typeface="Georgia" pitchFamily="18" charset="0"/>
              <a:cs typeface="Traditional Arabic" pitchFamily="18" charset="-78"/>
            </a:endParaRPr>
          </a:p>
          <a:p>
            <a:pPr algn="r" rtl="1"/>
            <a:endParaRPr lang="fa-IR" sz="3200" dirty="0" smtClean="0">
              <a:cs typeface="Zar" pitchFamily="2" charset="-78"/>
            </a:endParaRPr>
          </a:p>
          <a:p>
            <a:pPr algn="r" rtl="1"/>
            <a:endParaRPr lang="fa-IR" sz="3600" dirty="0" smtClean="0">
              <a:latin typeface="+mj-lt"/>
              <a:cs typeface="Badr" pitchFamily="2" charset="-78"/>
            </a:endParaRPr>
          </a:p>
          <a:p>
            <a:endParaRPr lang="en-US" sz="4400" dirty="0" smtClean="0"/>
          </a:p>
        </p:txBody>
      </p:sp>
    </p:spTree>
  </p:cSld>
  <p:clrMapOvr>
    <a:masterClrMapping/>
  </p:clrMapOvr>
  <p:transition>
    <p:cover dir="d"/>
  </p:transition>
  <p:timing>
    <p:tnLst>
      <p:par>
        <p:cTn id="1" dur="indefinite" restart="never" nodeType="tmRoot"/>
      </p:par>
    </p:tnLst>
  </p:timing>
</p:sld>
</file>

<file path=ppt/theme/theme1.xml><?xml version="1.0" encoding="utf-8"?>
<a:theme xmlns:a="http://schemas.openxmlformats.org/drawingml/2006/main" name="Layers">
  <a:themeElements>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5080</TotalTime>
  <Words>1472</Words>
  <Application>Microsoft Office PowerPoint</Application>
  <PresentationFormat>On-screen Show (4:3)</PresentationFormat>
  <Paragraphs>285</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Layers</vt:lpstr>
      <vt:lpstr>بسم الله الرحمن الرحيم</vt:lpstr>
      <vt:lpstr>نسبت نشانه شناسی و فلسفه</vt:lpstr>
      <vt:lpstr>Relationship of Semiotics and Philosophy</vt:lpstr>
      <vt:lpstr>در باره نشانه ها و دلالت</vt:lpstr>
      <vt:lpstr>Aristotle, 384-322 BC</vt:lpstr>
      <vt:lpstr>Plato, ~428-~348 BC</vt:lpstr>
      <vt:lpstr>Medieval Semiotics (Stanford)</vt:lpstr>
      <vt:lpstr>Medieval Semiotics (Stanford)</vt:lpstr>
      <vt:lpstr>آغازی بر نظريه نشانه </vt:lpstr>
      <vt:lpstr>نخستين ساخت اصطلاح</vt:lpstr>
      <vt:lpstr>Jean-Pierre de Crousaz</vt:lpstr>
      <vt:lpstr>قرن 19م</vt:lpstr>
      <vt:lpstr>قرن 19م</vt:lpstr>
      <vt:lpstr>Edmund Husserl, 1859-1938</vt:lpstr>
      <vt:lpstr>Ernest Cassirer, 1874-1945</vt:lpstr>
      <vt:lpstr>Ernest Cassirer, 1874-1945</vt:lpstr>
      <vt:lpstr>Ernest Cassirer, 1874-1945</vt:lpstr>
      <vt:lpstr>Gustav Shpet, 1879-1937</vt:lpstr>
      <vt:lpstr>Gustav Shpet, 1879-1937</vt:lpstr>
      <vt:lpstr>Maurice Merleau-Ponty, 1908-1961</vt:lpstr>
      <vt:lpstr>Algirdas Julius Greimas, 1917-1992</vt:lpstr>
      <vt:lpstr>Hermeneutics</vt:lpstr>
      <vt:lpstr>John L. Austin, 1911-1960</vt:lpstr>
      <vt:lpstr>John L. Austin, 1911-1960</vt:lpstr>
      <vt:lpstr>John Searle, 1932-.</vt:lpstr>
      <vt:lpstr>Jakob von Uexküll, 1864-1944</vt:lpstr>
      <vt:lpstr>Yuri Lotman 1922-1993</vt:lpstr>
      <vt:lpstr>Claus Emeche, 1956-.</vt:lpstr>
      <vt:lpstr>Henri Bergson, 1859-1941</vt:lpstr>
      <vt:lpstr>Léon Brunschvicg, 1869-1944</vt:lpstr>
      <vt:lpstr>Gaston Bachelard, 1884-1962</vt:lpstr>
      <vt:lpstr>Gérard Chandès</vt:lpstr>
      <vt:lpstr>Existentialism</vt:lpstr>
      <vt:lpstr>Michel Foucault, 1926-1984</vt:lpstr>
      <vt:lpstr>Jean-François Lyotard, 1924-1998</vt:lpstr>
      <vt:lpstr>Jacques Derrida, 1930-2004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dc:creator>
  <cp:lastModifiedBy>A.P</cp:lastModifiedBy>
  <cp:revision>280</cp:revision>
  <dcterms:created xsi:type="dcterms:W3CDTF">1601-01-01T00:00:00Z</dcterms:created>
  <dcterms:modified xsi:type="dcterms:W3CDTF">2015-03-01T04:18:13Z</dcterms:modified>
</cp:coreProperties>
</file>